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54" r:id="rId1"/>
  </p:sldMasterIdLst>
  <p:sldIdLst>
    <p:sldId id="256" r:id="rId2"/>
    <p:sldId id="257" r:id="rId3"/>
    <p:sldId id="299" r:id="rId4"/>
    <p:sldId id="30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4" r:id="rId18"/>
    <p:sldId id="271" r:id="rId19"/>
    <p:sldId id="272" r:id="rId20"/>
    <p:sldId id="273" r:id="rId21"/>
    <p:sldId id="275" r:id="rId22"/>
    <p:sldId id="270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87" autoAdjust="0"/>
  </p:normalViewPr>
  <p:slideViewPr>
    <p:cSldViewPr snapToGrid="0" snapToObjects="1">
      <p:cViewPr varScale="1">
        <p:scale>
          <a:sx n="56" d="100"/>
          <a:sy n="56" d="100"/>
        </p:scale>
        <p:origin x="-8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it-IT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16/02/15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56" r:id="rId2"/>
    <p:sldLayoutId id="2147486157" r:id="rId3"/>
    <p:sldLayoutId id="2147486158" r:id="rId4"/>
    <p:sldLayoutId id="2147486159" r:id="rId5"/>
    <p:sldLayoutId id="2147486160" r:id="rId6"/>
    <p:sldLayoutId id="2147486161" r:id="rId7"/>
    <p:sldLayoutId id="2147486162" r:id="rId8"/>
    <p:sldLayoutId id="2147486163" r:id="rId9"/>
    <p:sldLayoutId id="2147486164" r:id="rId10"/>
    <p:sldLayoutId id="2147486165" r:id="rId11"/>
    <p:sldLayoutId id="2147486166" r:id="rId12"/>
    <p:sldLayoutId id="2147486167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cap="small" dirty="0" smtClean="0"/>
              <a:t>Manierismo</a:t>
            </a:r>
            <a:endParaRPr lang="it-IT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latin typeface="+mj-lt"/>
                <a:cs typeface="Garamond"/>
              </a:rPr>
              <a:t>Se ogni regola non basta più</a:t>
            </a:r>
            <a:endParaRPr lang="it-IT" dirty="0">
              <a:latin typeface="+mj-lt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295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31800"/>
            <a:ext cx="3612776" cy="644214"/>
          </a:xfrm>
        </p:spPr>
        <p:txBody>
          <a:bodyPr/>
          <a:lstStyle/>
          <a:p>
            <a:r>
              <a:rPr lang="en-US" cap="small" dirty="0" smtClean="0">
                <a:latin typeface="+mj-lt"/>
                <a:cs typeface="Garamond"/>
              </a:rPr>
              <a:t>Ariosto</a:t>
            </a:r>
            <a:endParaRPr lang="en-US" cap="small" dirty="0">
              <a:latin typeface="+mj-lt"/>
              <a:cs typeface="Garamon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13002" y="2978025"/>
            <a:ext cx="6759182" cy="14660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endParaRPr lang="it-IT" sz="1800" dirty="0" smtClean="0">
              <a:latin typeface="Garamond"/>
              <a:cs typeface="Garamond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b="1" cap="small" dirty="0" smtClean="0">
                <a:latin typeface="Garamond"/>
                <a:cs typeface="Garamond"/>
              </a:rPr>
              <a:t>Non/</a:t>
            </a:r>
            <a:r>
              <a:rPr lang="it-IT" b="1" cap="small" dirty="0" err="1" smtClean="0">
                <a:latin typeface="Garamond"/>
                <a:cs typeface="Garamond"/>
              </a:rPr>
              <a:t>ba</a:t>
            </a:r>
            <a:r>
              <a:rPr lang="it-IT" b="1" cap="small" dirty="0" smtClean="0">
                <a:latin typeface="Garamond"/>
                <a:cs typeface="Garamond"/>
              </a:rPr>
              <a:t>/dò/</a:t>
            </a:r>
            <a:r>
              <a:rPr lang="it-IT" b="1" cap="small" dirty="0" err="1" smtClean="0">
                <a:latin typeface="Garamond"/>
                <a:cs typeface="Garamond"/>
              </a:rPr>
              <a:t>pri</a:t>
            </a:r>
            <a:r>
              <a:rPr lang="it-IT" b="1" cap="small" dirty="0" smtClean="0">
                <a:latin typeface="Garamond"/>
                <a:cs typeface="Garamond"/>
              </a:rPr>
              <a:t>/</a:t>
            </a:r>
            <a:r>
              <a:rPr lang="it-IT" b="1" cap="small" dirty="0" err="1" smtClean="0">
                <a:latin typeface="Garamond"/>
                <a:cs typeface="Garamond"/>
              </a:rPr>
              <a:t>ma,or</a:t>
            </a:r>
            <a:r>
              <a:rPr lang="it-IT" b="1" cap="small" dirty="0" smtClean="0">
                <a:latin typeface="Garamond"/>
                <a:cs typeface="Garamond"/>
              </a:rPr>
              <a:t>,/lei/ </a:t>
            </a:r>
            <a:r>
              <a:rPr lang="it-IT" b="1" cap="small" dirty="0" err="1" smtClean="0">
                <a:latin typeface="Garamond"/>
                <a:cs typeface="Garamond"/>
              </a:rPr>
              <a:t>veg</a:t>
            </a:r>
            <a:r>
              <a:rPr lang="it-IT" b="1" cap="small" dirty="0" smtClean="0">
                <a:latin typeface="Garamond"/>
                <a:cs typeface="Garamond"/>
              </a:rPr>
              <a:t>/</a:t>
            </a:r>
            <a:r>
              <a:rPr lang="it-IT" b="1" cap="small" dirty="0" err="1" smtClean="0">
                <a:latin typeface="Garamond"/>
                <a:cs typeface="Garamond"/>
              </a:rPr>
              <a:t>gen</a:t>
            </a:r>
            <a:r>
              <a:rPr lang="it-IT" b="1" cap="small" dirty="0" smtClean="0">
                <a:latin typeface="Garamond"/>
                <a:cs typeface="Garamond"/>
              </a:rPr>
              <a:t>/do,</a:t>
            </a:r>
            <a:r>
              <a:rPr lang="it-IT" b="1" cap="small" dirty="0">
                <a:latin typeface="Garamond"/>
                <a:cs typeface="Garamond"/>
              </a:rPr>
              <a:t> </a:t>
            </a:r>
            <a:r>
              <a:rPr lang="it-IT" b="1" cap="small" dirty="0" err="1" smtClean="0">
                <a:latin typeface="Garamond"/>
                <a:cs typeface="Garamond"/>
              </a:rPr>
              <a:t>im</a:t>
            </a:r>
            <a:r>
              <a:rPr lang="it-IT" b="1" cap="small" dirty="0" smtClean="0">
                <a:latin typeface="Garamond"/>
                <a:cs typeface="Garamond"/>
              </a:rPr>
              <a:t>/pe/tra</a:t>
            </a:r>
            <a:endParaRPr lang="it-IT" b="1" cap="small" dirty="0">
              <a:solidFill>
                <a:schemeClr val="tx1"/>
              </a:solidFill>
              <a:latin typeface="Garamond"/>
              <a:cs typeface="Garamond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2000" cap="small" dirty="0" smtClean="0">
                <a:solidFill>
                  <a:schemeClr val="tx1"/>
                </a:solidFill>
                <a:latin typeface="Garamond"/>
                <a:cs typeface="Garamond"/>
              </a:rPr>
              <a:t>I           II    </a:t>
            </a:r>
            <a:r>
              <a:rPr lang="it-IT" sz="2000" cap="small" dirty="0" smtClean="0">
                <a:solidFill>
                  <a:srgbClr val="FF0000"/>
                </a:solidFill>
                <a:latin typeface="Garamond"/>
                <a:cs typeface="Garamond"/>
              </a:rPr>
              <a:t>III </a:t>
            </a:r>
            <a:r>
              <a:rPr lang="it-IT" sz="2000" cap="small" dirty="0" smtClean="0">
                <a:solidFill>
                  <a:schemeClr val="tx1"/>
                </a:solidFill>
                <a:latin typeface="Garamond"/>
                <a:cs typeface="Garamond"/>
              </a:rPr>
              <a:t>   </a:t>
            </a:r>
            <a:r>
              <a:rPr lang="it-IT" sz="2000" cap="small" dirty="0" smtClean="0">
                <a:solidFill>
                  <a:srgbClr val="FF0000"/>
                </a:solidFill>
                <a:latin typeface="Garamond"/>
                <a:cs typeface="Garamond"/>
              </a:rPr>
              <a:t>IV </a:t>
            </a:r>
            <a:r>
              <a:rPr lang="it-IT" sz="2000" cap="small" dirty="0" smtClean="0">
                <a:solidFill>
                  <a:schemeClr val="tx1"/>
                </a:solidFill>
                <a:latin typeface="Garamond"/>
                <a:cs typeface="Garamond"/>
              </a:rPr>
              <a:t>       V         VI      VII    </a:t>
            </a:r>
            <a:r>
              <a:rPr lang="it-IT" sz="2000" cap="small" dirty="0" smtClean="0">
                <a:solidFill>
                  <a:srgbClr val="FF0000"/>
                </a:solidFill>
                <a:latin typeface="Garamond"/>
                <a:cs typeface="Garamond"/>
              </a:rPr>
              <a:t>VIII  </a:t>
            </a:r>
            <a:r>
              <a:rPr lang="it-IT" sz="2000" cap="small" dirty="0" smtClean="0">
                <a:solidFill>
                  <a:schemeClr val="tx1"/>
                </a:solidFill>
                <a:latin typeface="Garamond"/>
                <a:cs typeface="Garamond"/>
              </a:rPr>
              <a:t>     IX      </a:t>
            </a:r>
            <a:r>
              <a:rPr lang="it-IT" sz="2000" cap="small" dirty="0" smtClean="0">
                <a:solidFill>
                  <a:srgbClr val="FF0000"/>
                </a:solidFill>
                <a:latin typeface="Garamond"/>
                <a:cs typeface="Garamond"/>
              </a:rPr>
              <a:t> X     </a:t>
            </a:r>
            <a:r>
              <a:rPr lang="it-IT" sz="2000" cap="small" dirty="0" smtClean="0">
                <a:solidFill>
                  <a:schemeClr val="tx1"/>
                </a:solidFill>
                <a:latin typeface="Garamond"/>
                <a:cs typeface="Garamond"/>
              </a:rPr>
              <a:t>XI</a:t>
            </a:r>
            <a:endParaRPr lang="it-IT" sz="2000" cap="small" dirty="0">
              <a:latin typeface="Garamond"/>
              <a:cs typeface="Garamond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7916" y="1114766"/>
            <a:ext cx="6184113" cy="162406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endParaRPr lang="it-IT" sz="2500" dirty="0" smtClean="0">
              <a:latin typeface="Garamond"/>
              <a:cs typeface="Garamond"/>
            </a:endParaRPr>
          </a:p>
          <a:p>
            <a:pPr algn="l">
              <a:lnSpc>
                <a:spcPct val="150000"/>
              </a:lnSpc>
            </a:pPr>
            <a:r>
              <a:rPr lang="it-IT" sz="2000" b="1" cap="small" dirty="0" smtClean="0">
                <a:latin typeface="Garamond"/>
                <a:cs typeface="Garamond"/>
              </a:rPr>
              <a:t>o/l’al/tra/via/fa/</a:t>
            </a:r>
            <a:r>
              <a:rPr lang="it-IT" sz="2000" b="1" cap="small" dirty="0" err="1" smtClean="0">
                <a:latin typeface="Garamond"/>
                <a:cs typeface="Garamond"/>
              </a:rPr>
              <a:t>ces</a:t>
            </a:r>
            <a:r>
              <a:rPr lang="it-IT" sz="2000" b="1" cap="small" dirty="0" smtClean="0">
                <a:latin typeface="Garamond"/>
                <a:cs typeface="Garamond"/>
              </a:rPr>
              <a:t>/se/la/don/</a:t>
            </a:r>
            <a:r>
              <a:rPr lang="it-IT" sz="2000" b="1" cap="small" dirty="0" err="1" smtClean="0">
                <a:latin typeface="Garamond"/>
                <a:cs typeface="Garamond"/>
              </a:rPr>
              <a:t>zel</a:t>
            </a:r>
            <a:r>
              <a:rPr lang="it-IT" sz="2000" b="1" cap="small" dirty="0" smtClean="0">
                <a:latin typeface="Garamond"/>
                <a:cs typeface="Garamond"/>
              </a:rPr>
              <a:t>/la</a:t>
            </a:r>
          </a:p>
          <a:p>
            <a:pPr algn="l">
              <a:lnSpc>
                <a:spcPct val="150000"/>
              </a:lnSpc>
            </a:pPr>
            <a:r>
              <a:rPr lang="it-IT" sz="1700" cap="small" dirty="0" smtClean="0">
                <a:latin typeface="Garamond"/>
                <a:cs typeface="Garamond"/>
              </a:rPr>
              <a:t>I    </a:t>
            </a:r>
            <a:r>
              <a:rPr lang="it-IT" sz="1700" cap="small" dirty="0" smtClean="0">
                <a:solidFill>
                  <a:srgbClr val="FF0000"/>
                </a:solidFill>
                <a:latin typeface="Garamond"/>
                <a:cs typeface="Garamond"/>
              </a:rPr>
              <a:t>II  </a:t>
            </a:r>
            <a:r>
              <a:rPr lang="it-IT" sz="1700" cap="small" dirty="0" smtClean="0">
                <a:latin typeface="Garamond"/>
                <a:cs typeface="Garamond"/>
              </a:rPr>
              <a:t>      III    </a:t>
            </a:r>
            <a:r>
              <a:rPr lang="it-IT" sz="1700" cap="small" dirty="0" smtClean="0">
                <a:solidFill>
                  <a:srgbClr val="FF0000"/>
                </a:solidFill>
                <a:latin typeface="Garamond"/>
                <a:cs typeface="Garamond"/>
              </a:rPr>
              <a:t>IV </a:t>
            </a:r>
            <a:r>
              <a:rPr lang="it-IT" sz="1700" cap="small" dirty="0" smtClean="0">
                <a:latin typeface="Garamond"/>
                <a:cs typeface="Garamond"/>
              </a:rPr>
              <a:t>    V    </a:t>
            </a:r>
            <a:r>
              <a:rPr lang="it-IT" sz="1700" cap="small" dirty="0" smtClean="0">
                <a:solidFill>
                  <a:srgbClr val="FF0000"/>
                </a:solidFill>
                <a:latin typeface="Garamond"/>
                <a:cs typeface="Garamond"/>
              </a:rPr>
              <a:t>VI </a:t>
            </a:r>
            <a:r>
              <a:rPr lang="it-IT" sz="1700" cap="small" dirty="0" smtClean="0">
                <a:latin typeface="Garamond"/>
                <a:cs typeface="Garamond"/>
              </a:rPr>
              <a:t>  VII  VIII  IX        </a:t>
            </a:r>
            <a:r>
              <a:rPr lang="it-IT" sz="1700" cap="small" dirty="0" smtClean="0">
                <a:solidFill>
                  <a:srgbClr val="FF0000"/>
                </a:solidFill>
                <a:latin typeface="Garamond"/>
                <a:cs typeface="Garamond"/>
              </a:rPr>
              <a:t>X  </a:t>
            </a:r>
            <a:r>
              <a:rPr lang="it-IT" sz="1700" cap="small" dirty="0" smtClean="0">
                <a:latin typeface="Garamond"/>
                <a:cs typeface="Garamond"/>
              </a:rPr>
              <a:t>     XI</a:t>
            </a:r>
            <a:endParaRPr lang="it-IT" sz="1700" cap="small" dirty="0"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364" y="431800"/>
            <a:ext cx="939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small" dirty="0" smtClean="0">
                <a:latin typeface="+mj-lt"/>
                <a:cs typeface="Garamond"/>
              </a:rPr>
              <a:t>Tasso</a:t>
            </a:r>
            <a:endParaRPr lang="en-US" sz="3600" cap="small" dirty="0">
              <a:latin typeface="+mj-lt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4873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2162" y="0"/>
            <a:ext cx="7570787" cy="1411941"/>
          </a:xfrm>
        </p:spPr>
        <p:txBody>
          <a:bodyPr/>
          <a:lstStyle/>
          <a:p>
            <a:r>
              <a:rPr lang="en-US" cap="small" dirty="0" err="1" smtClean="0">
                <a:latin typeface="+mj-lt"/>
              </a:rPr>
              <a:t>L’ottava</a:t>
            </a:r>
            <a:r>
              <a:rPr lang="en-US" cap="small" dirty="0" smtClean="0">
                <a:latin typeface="+mj-lt"/>
              </a:rPr>
              <a:t> di Tasso</a:t>
            </a:r>
            <a:endParaRPr lang="en-US" cap="small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Garamond"/>
                <a:cs typeface="Garamond"/>
              </a:rPr>
              <a:t>Enjambement</a:t>
            </a:r>
            <a:endParaRPr lang="en-US" b="1" dirty="0" smtClean="0">
              <a:latin typeface="Garamond"/>
              <a:cs typeface="Garamond"/>
            </a:endParaRPr>
          </a:p>
          <a:p>
            <a:r>
              <a:rPr lang="en-US" b="1" dirty="0" err="1" smtClean="0">
                <a:latin typeface="Garamond"/>
                <a:cs typeface="Garamond"/>
              </a:rPr>
              <a:t>Frammentarietà</a:t>
            </a:r>
            <a:r>
              <a:rPr lang="en-US" b="1" dirty="0" smtClean="0">
                <a:latin typeface="Garamond"/>
                <a:cs typeface="Garamond"/>
              </a:rPr>
              <a:t> </a:t>
            </a:r>
            <a:r>
              <a:rPr lang="en-US" b="1" dirty="0" err="1" smtClean="0">
                <a:latin typeface="Garamond"/>
                <a:cs typeface="Garamond"/>
              </a:rPr>
              <a:t>della</a:t>
            </a:r>
            <a:r>
              <a:rPr lang="en-US" b="1" dirty="0" smtClean="0">
                <a:latin typeface="Garamond"/>
                <a:cs typeface="Garamond"/>
              </a:rPr>
              <a:t> </a:t>
            </a:r>
            <a:r>
              <a:rPr lang="en-US" b="1" dirty="0" err="1" smtClean="0">
                <a:latin typeface="Garamond"/>
                <a:cs typeface="Garamond"/>
              </a:rPr>
              <a:t>sintassi</a:t>
            </a:r>
            <a:endParaRPr lang="en-US" b="1" dirty="0" smtClean="0">
              <a:latin typeface="Garamond"/>
              <a:cs typeface="Garamond"/>
            </a:endParaRPr>
          </a:p>
          <a:p>
            <a:r>
              <a:rPr lang="en-US" b="1" dirty="0" err="1" smtClean="0">
                <a:latin typeface="Garamond"/>
                <a:cs typeface="Garamond"/>
              </a:rPr>
              <a:t>Ritmo</a:t>
            </a:r>
            <a:r>
              <a:rPr lang="en-US" b="1" dirty="0" smtClean="0">
                <a:latin typeface="Garamond"/>
                <a:cs typeface="Garamond"/>
              </a:rPr>
              <a:t> </a:t>
            </a:r>
            <a:r>
              <a:rPr lang="en-US" b="1" dirty="0" err="1" smtClean="0">
                <a:latin typeface="Garamond"/>
                <a:cs typeface="Garamond"/>
              </a:rPr>
              <a:t>irregolare</a:t>
            </a:r>
            <a:r>
              <a:rPr lang="en-US" b="1" dirty="0" smtClean="0">
                <a:latin typeface="Garamond"/>
                <a:cs typeface="Garamond"/>
              </a:rPr>
              <a:t> del verso</a:t>
            </a:r>
          </a:p>
          <a:p>
            <a:r>
              <a:rPr lang="en-US" b="1" dirty="0" err="1" smtClean="0">
                <a:latin typeface="Garamond"/>
                <a:cs typeface="Garamond"/>
              </a:rPr>
              <a:t>Lessico</a:t>
            </a:r>
            <a:r>
              <a:rPr lang="en-US" b="1" dirty="0" smtClean="0">
                <a:latin typeface="Garamond"/>
                <a:cs typeface="Garamond"/>
              </a:rPr>
              <a:t> </a:t>
            </a:r>
            <a:r>
              <a:rPr lang="en-US" b="1" dirty="0" err="1" smtClean="0">
                <a:latin typeface="Garamond"/>
                <a:cs typeface="Garamond"/>
              </a:rPr>
              <a:t>peregrino</a:t>
            </a:r>
            <a:endParaRPr lang="en-US" b="1" dirty="0" smtClean="0">
              <a:latin typeface="Garamond"/>
              <a:cs typeface="Garamond"/>
            </a:endParaRPr>
          </a:p>
          <a:p>
            <a:r>
              <a:rPr lang="en-US" b="1" dirty="0" smtClean="0">
                <a:latin typeface="Garamond"/>
                <a:cs typeface="Garamond"/>
              </a:rPr>
              <a:t>Rime </a:t>
            </a:r>
            <a:r>
              <a:rPr lang="en-US" b="1" dirty="0" err="1" smtClean="0">
                <a:latin typeface="Garamond"/>
                <a:cs typeface="Garamond"/>
              </a:rPr>
              <a:t>equivoche</a:t>
            </a:r>
            <a:endParaRPr lang="en-US" b="1" dirty="0" smtClean="0">
              <a:latin typeface="Garamond"/>
              <a:cs typeface="Garamond"/>
            </a:endParaRPr>
          </a:p>
          <a:p>
            <a:r>
              <a:rPr lang="en-US" b="1" dirty="0" err="1" smtClean="0">
                <a:latin typeface="Garamond"/>
                <a:cs typeface="Garamond"/>
              </a:rPr>
              <a:t>Concettismo</a:t>
            </a:r>
            <a:endParaRPr lang="en-US" b="1" dirty="0">
              <a:latin typeface="Garamond"/>
              <a:cs typeface="Garamond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23417" y="3534838"/>
            <a:ext cx="889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59507" y="2850926"/>
            <a:ext cx="21801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Garamond"/>
                <a:cs typeface="Garamond"/>
              </a:rPr>
              <a:t>Evidente</a:t>
            </a:r>
            <a:endParaRPr lang="en-US" sz="2500" dirty="0" smtClean="0">
              <a:latin typeface="Garamond"/>
              <a:cs typeface="Garamond"/>
            </a:endParaRPr>
          </a:p>
          <a:p>
            <a:pPr algn="ctr"/>
            <a:r>
              <a:rPr lang="en-US" sz="2500" dirty="0">
                <a:latin typeface="Garamond"/>
                <a:cs typeface="Garamond"/>
              </a:rPr>
              <a:t>l</a:t>
            </a:r>
            <a:r>
              <a:rPr lang="en-US" sz="2500" dirty="0" smtClean="0">
                <a:latin typeface="Garamond"/>
                <a:cs typeface="Garamond"/>
              </a:rPr>
              <a:t>a </a:t>
            </a:r>
            <a:r>
              <a:rPr lang="en-US" sz="2500" dirty="0" err="1" smtClean="0">
                <a:latin typeface="Garamond"/>
                <a:cs typeface="Garamond"/>
              </a:rPr>
              <a:t>presenza</a:t>
            </a:r>
            <a:r>
              <a:rPr lang="en-US" sz="2500" dirty="0" smtClean="0">
                <a:latin typeface="Garamond"/>
                <a:cs typeface="Garamond"/>
              </a:rPr>
              <a:t> </a:t>
            </a:r>
          </a:p>
          <a:p>
            <a:pPr algn="ctr"/>
            <a:r>
              <a:rPr lang="en-US" sz="2500" dirty="0" smtClean="0">
                <a:latin typeface="Garamond"/>
                <a:cs typeface="Garamond"/>
              </a:rPr>
              <a:t>di </a:t>
            </a:r>
            <a:r>
              <a:rPr lang="en-US" sz="2500" b="1" cap="small" dirty="0" err="1">
                <a:latin typeface="Garamond"/>
                <a:cs typeface="Garamond"/>
              </a:rPr>
              <a:t>t</a:t>
            </a:r>
            <a:r>
              <a:rPr lang="en-US" sz="2500" b="1" cap="small" dirty="0" err="1" smtClean="0">
                <a:latin typeface="Garamond"/>
                <a:cs typeface="Garamond"/>
              </a:rPr>
              <a:t>ensioni</a:t>
            </a:r>
            <a:endParaRPr lang="en-US" sz="2500" b="1" cap="small" dirty="0">
              <a:latin typeface="Garamond"/>
              <a:cs typeface="Garamond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74984" y="4237571"/>
            <a:ext cx="0" cy="853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4319" y="5321076"/>
            <a:ext cx="21801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cap="small" dirty="0" err="1" smtClean="0">
                <a:latin typeface="Garamond"/>
                <a:cs typeface="Garamond"/>
              </a:rPr>
              <a:t>Trasforma</a:t>
            </a:r>
            <a:r>
              <a:rPr lang="en-US" sz="2500" b="1" cap="small" dirty="0" smtClean="0">
                <a:latin typeface="Garamond"/>
                <a:cs typeface="Garamond"/>
              </a:rPr>
              <a:t> </a:t>
            </a:r>
            <a:r>
              <a:rPr lang="en-US" sz="2500" dirty="0" err="1" smtClean="0">
                <a:latin typeface="Garamond"/>
                <a:cs typeface="Garamond"/>
              </a:rPr>
              <a:t>l’ottava</a:t>
            </a:r>
            <a:r>
              <a:rPr lang="en-US" sz="2500" dirty="0" smtClean="0">
                <a:latin typeface="Garamond"/>
                <a:cs typeface="Garamond"/>
              </a:rPr>
              <a:t> </a:t>
            </a:r>
            <a:r>
              <a:rPr lang="en-US" sz="2500" dirty="0" err="1" smtClean="0">
                <a:latin typeface="Garamond"/>
                <a:cs typeface="Garamond"/>
              </a:rPr>
              <a:t>dall’interno</a:t>
            </a:r>
            <a:endParaRPr lang="en-US" sz="2500" b="1" cap="small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5253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4200" y="2555374"/>
            <a:ext cx="5446714" cy="1730375"/>
          </a:xfrm>
        </p:spPr>
        <p:txBody>
          <a:bodyPr/>
          <a:lstStyle/>
          <a:p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/>
              <a:t/>
            </a:r>
            <a:br>
              <a:rPr lang="en-US" cap="small" dirty="0"/>
            </a:b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/>
              <a:t/>
            </a:r>
            <a:br>
              <a:rPr lang="en-US" cap="small" dirty="0"/>
            </a:b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/>
              <a:t/>
            </a:r>
            <a:br>
              <a:rPr lang="en-US" cap="small" dirty="0"/>
            </a:br>
            <a:r>
              <a:rPr lang="en-US" cap="small" dirty="0" smtClean="0"/>
              <a:t>Ma </a:t>
            </a:r>
            <a:r>
              <a:rPr lang="en-US" cap="small" dirty="0" err="1" smtClean="0"/>
              <a:t>questa</a:t>
            </a:r>
            <a:r>
              <a:rPr lang="en-US" cap="small" dirty="0" smtClean="0"/>
              <a:t> </a:t>
            </a:r>
            <a:r>
              <a:rPr lang="en-US" cap="small" dirty="0" err="1" smtClean="0"/>
              <a:t>tensione</a:t>
            </a:r>
            <a:r>
              <a:rPr lang="en-US" cap="small" dirty="0" smtClean="0"/>
              <a:t> </a:t>
            </a:r>
            <a:r>
              <a:rPr lang="en-US" cap="small" dirty="0" err="1" smtClean="0"/>
              <a:t>è</a:t>
            </a:r>
            <a:r>
              <a:rPr lang="en-US" cap="small" dirty="0" smtClean="0"/>
              <a:t> </a:t>
            </a:r>
            <a:r>
              <a:rPr lang="en-US" cap="small" dirty="0" err="1" smtClean="0"/>
              <a:t>una</a:t>
            </a:r>
            <a:r>
              <a:rPr lang="en-US" cap="small" dirty="0" smtClean="0"/>
              <a:t> </a:t>
            </a:r>
            <a:r>
              <a:rPr lang="en-US" cap="small" dirty="0" err="1" smtClean="0"/>
              <a:t>completa</a:t>
            </a:r>
            <a:r>
              <a:rPr lang="en-US" cap="small" dirty="0" smtClean="0"/>
              <a:t> </a:t>
            </a:r>
            <a:r>
              <a:rPr lang="en-US" cap="small" dirty="0" err="1" smtClean="0"/>
              <a:t>novità</a:t>
            </a:r>
            <a:r>
              <a:rPr lang="en-US" cap="small" dirty="0" smtClean="0"/>
              <a:t>?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177526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17" y="1851212"/>
            <a:ext cx="6360583" cy="1730375"/>
          </a:xfrm>
        </p:spPr>
        <p:txBody>
          <a:bodyPr/>
          <a:lstStyle/>
          <a:p>
            <a:r>
              <a:rPr lang="en-US" sz="7500" cap="small" dirty="0" err="1" smtClean="0">
                <a:solidFill>
                  <a:srgbClr val="D4CBEC"/>
                </a:solidFill>
                <a:latin typeface="Garamond"/>
                <a:cs typeface="Garamond"/>
              </a:rPr>
              <a:t>Rinascimento</a:t>
            </a:r>
            <a:endParaRPr lang="en-US" sz="7500" cap="small" dirty="0">
              <a:solidFill>
                <a:srgbClr val="D4CBEC"/>
              </a:solidFill>
              <a:latin typeface="Garamond"/>
              <a:cs typeface="Garamon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D4CBEC"/>
                </a:solidFill>
                <a:latin typeface="Garamond"/>
                <a:cs typeface="Garamond"/>
              </a:rPr>
              <a:t>Quale </a:t>
            </a:r>
            <a:r>
              <a:rPr lang="en-US" sz="3000" dirty="0" err="1" smtClean="0">
                <a:solidFill>
                  <a:srgbClr val="D4CBEC"/>
                </a:solidFill>
                <a:latin typeface="Garamond"/>
                <a:cs typeface="Garamond"/>
              </a:rPr>
              <a:t>volto</a:t>
            </a:r>
            <a:r>
              <a:rPr lang="en-US" sz="3000" dirty="0" smtClean="0">
                <a:solidFill>
                  <a:srgbClr val="D4CBEC"/>
                </a:solidFill>
                <a:latin typeface="Garamond"/>
                <a:cs typeface="Garamond"/>
              </a:rPr>
              <a:t> </a:t>
            </a:r>
            <a:r>
              <a:rPr lang="en-US" sz="3000" dirty="0" err="1" smtClean="0">
                <a:solidFill>
                  <a:srgbClr val="D4CBEC"/>
                </a:solidFill>
                <a:latin typeface="Garamond"/>
                <a:cs typeface="Garamond"/>
              </a:rPr>
              <a:t>conosciamo</a:t>
            </a:r>
            <a:r>
              <a:rPr lang="en-US" sz="3000" dirty="0" smtClean="0">
                <a:solidFill>
                  <a:srgbClr val="D4CBEC"/>
                </a:solidFill>
                <a:latin typeface="Garamond"/>
                <a:cs typeface="Garamond"/>
              </a:rPr>
              <a:t> di </a:t>
            </a:r>
            <a:r>
              <a:rPr lang="en-US" sz="3000" dirty="0" err="1" smtClean="0">
                <a:solidFill>
                  <a:srgbClr val="D4CBEC"/>
                </a:solidFill>
                <a:latin typeface="Garamond"/>
                <a:cs typeface="Garamond"/>
              </a:rPr>
              <a:t>quest’epoca</a:t>
            </a:r>
            <a:r>
              <a:rPr lang="en-US" sz="3000" dirty="0" smtClean="0">
                <a:solidFill>
                  <a:srgbClr val="D4CBEC"/>
                </a:solidFill>
                <a:latin typeface="Garamond"/>
                <a:cs typeface="Garamond"/>
              </a:rPr>
              <a:t>?</a:t>
            </a:r>
            <a:endParaRPr lang="en-US" sz="3000" dirty="0">
              <a:solidFill>
                <a:srgbClr val="D4CBEC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5671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uola_Di_Atene_Stanze_di_Raffael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09" y="0"/>
            <a:ext cx="1004835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77" y="188844"/>
            <a:ext cx="257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La </a:t>
            </a:r>
            <a:r>
              <a:rPr lang="en-US" sz="2000" dirty="0" err="1" smtClean="0">
                <a:solidFill>
                  <a:schemeClr val="bg1"/>
                </a:solidFill>
                <a:latin typeface="Garamond"/>
                <a:cs typeface="Garamond"/>
              </a:rPr>
              <a:t>scuola</a:t>
            </a:r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  <a:latin typeface="Garamond"/>
                <a:cs typeface="Garamond"/>
              </a:rPr>
              <a:t>Atene</a:t>
            </a:r>
            <a:endParaRPr lang="en-US" sz="2000" dirty="0" smtClean="0">
              <a:solidFill>
                <a:schemeClr val="bg1"/>
              </a:solidFill>
              <a:latin typeface="Garamond"/>
              <a:cs typeface="Garamond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Garamond"/>
                <a:cs typeface="Garamond"/>
              </a:rPr>
              <a:t>Raffaello</a:t>
            </a:r>
            <a:endParaRPr lang="en-US" sz="2000" dirty="0" smtClean="0">
              <a:solidFill>
                <a:schemeClr val="bg1"/>
              </a:solidFill>
              <a:latin typeface="Garamond"/>
              <a:cs typeface="Garamond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Roma,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1509-1520</a:t>
            </a:r>
            <a:endParaRPr lang="en-US" sz="20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9482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1020" y="3522691"/>
            <a:ext cx="5446713" cy="14700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it-IT" cap="small" dirty="0" smtClean="0">
                <a:solidFill>
                  <a:srgbClr val="D4CBEC"/>
                </a:solidFill>
                <a:latin typeface="Garamond"/>
                <a:cs typeface="Garamond"/>
              </a:rPr>
              <a:t>Classicismo </a:t>
            </a:r>
            <a:br>
              <a:rPr lang="it-IT" cap="small" dirty="0" smtClean="0">
                <a:solidFill>
                  <a:srgbClr val="D4CBEC"/>
                </a:solidFill>
                <a:latin typeface="Garamond"/>
                <a:cs typeface="Garamond"/>
              </a:rPr>
            </a:br>
            <a:endParaRPr lang="it-IT" sz="2500" cap="small" dirty="0">
              <a:solidFill>
                <a:srgbClr val="D4CBEC"/>
              </a:solidFill>
              <a:latin typeface="Garamond"/>
              <a:cs typeface="Garamond"/>
            </a:endParaRPr>
          </a:p>
        </p:txBody>
      </p:sp>
      <p:sp>
        <p:nvSpPr>
          <p:cNvPr id="36" name="Subtitle 3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1" name="Straight Arrow Connector 10"/>
          <p:cNvCxnSpPr>
            <a:stCxn id="33" idx="1"/>
          </p:cNvCxnSpPr>
          <p:nvPr/>
        </p:nvCxnSpPr>
        <p:spPr>
          <a:xfrm flipH="1" flipV="1">
            <a:off x="6201831" y="1489742"/>
            <a:ext cx="1380067" cy="59016"/>
          </a:xfrm>
          <a:prstGeom prst="straightConnector1">
            <a:avLst/>
          </a:prstGeom>
          <a:ln>
            <a:solidFill>
              <a:srgbClr val="E8E3F6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66579" y="959844"/>
            <a:ext cx="31341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Ripresa dei classici</a:t>
            </a:r>
          </a:p>
          <a:p>
            <a:pPr algn="ctr"/>
            <a:r>
              <a:rPr lang="it-IT" sz="2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(o almeno di una idea </a:t>
            </a:r>
          </a:p>
          <a:p>
            <a:pPr algn="ctr"/>
            <a:r>
              <a:rPr lang="it-IT" sz="2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di essi)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02120" y="858435"/>
            <a:ext cx="1184598" cy="187056"/>
          </a:xfrm>
          <a:prstGeom prst="straightConnector1">
            <a:avLst/>
          </a:prstGeom>
          <a:ln>
            <a:solidFill>
              <a:schemeClr val="accent3">
                <a:lumMod val="20000"/>
                <a:lumOff val="80000"/>
                <a:alpha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02120" y="1516344"/>
            <a:ext cx="1184598" cy="107718"/>
          </a:xfrm>
          <a:prstGeom prst="straightConnector1">
            <a:avLst/>
          </a:prstGeom>
          <a:ln>
            <a:solidFill>
              <a:srgbClr val="E8E3F6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01830" y="858435"/>
            <a:ext cx="1418679" cy="340835"/>
          </a:xfrm>
          <a:prstGeom prst="straightConnector1">
            <a:avLst/>
          </a:prstGeom>
          <a:ln>
            <a:solidFill>
              <a:srgbClr val="E8E3F6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28872" y="572055"/>
            <a:ext cx="14414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cap="small" dirty="0" smtClean="0">
                <a:solidFill>
                  <a:schemeClr val="tx2"/>
                </a:solidFill>
                <a:latin typeface="Garamond"/>
                <a:cs typeface="Garamond"/>
              </a:rPr>
              <a:t>Armonia</a:t>
            </a:r>
            <a:endParaRPr lang="it-IT" sz="2500" cap="small" dirty="0">
              <a:solidFill>
                <a:schemeClr val="tx2"/>
              </a:solidFill>
              <a:latin typeface="Garamond"/>
              <a:cs typeface="Garamon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650" y="1370932"/>
            <a:ext cx="11986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cap="small" dirty="0" smtClean="0">
                <a:solidFill>
                  <a:srgbClr val="2F1F58"/>
                </a:solidFill>
                <a:latin typeface="Garamond"/>
                <a:cs typeface="Garamond"/>
              </a:rPr>
              <a:t>Quiete</a:t>
            </a:r>
            <a:endParaRPr lang="it-IT" sz="2500" cap="small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81898" y="1310231"/>
            <a:ext cx="17072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cap="small" dirty="0" smtClean="0">
                <a:solidFill>
                  <a:srgbClr val="2F1F58"/>
                </a:solidFill>
                <a:latin typeface="Garamond"/>
                <a:cs typeface="Garamond"/>
              </a:rPr>
              <a:t>Equilibrio</a:t>
            </a:r>
            <a:endParaRPr lang="it-IT" sz="2500" cap="small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52984" y="547633"/>
            <a:ext cx="12500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cap="small" dirty="0" smtClean="0">
                <a:solidFill>
                  <a:srgbClr val="2F1F58"/>
                </a:solidFill>
                <a:latin typeface="Garamond"/>
                <a:cs typeface="Garamond"/>
              </a:rPr>
              <a:t>Ordine</a:t>
            </a:r>
            <a:endParaRPr lang="it-IT" sz="2500" cap="small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456998" y="2432169"/>
            <a:ext cx="1" cy="1182285"/>
          </a:xfrm>
          <a:prstGeom prst="straightConnector1">
            <a:avLst/>
          </a:prstGeom>
          <a:ln>
            <a:solidFill>
              <a:srgbClr val="E8E3F6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06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17" y="1851212"/>
            <a:ext cx="6360583" cy="3314039"/>
          </a:xfrm>
        </p:spPr>
        <p:txBody>
          <a:bodyPr/>
          <a:lstStyle/>
          <a:p>
            <a:r>
              <a:rPr lang="en-US" sz="7500" cap="small" dirty="0" smtClean="0">
                <a:solidFill>
                  <a:srgbClr val="D4CBEC"/>
                </a:solidFill>
                <a:latin typeface="Garamond"/>
                <a:cs typeface="Garamond"/>
              </a:rPr>
              <a:t>Ma </a:t>
            </a:r>
            <a:r>
              <a:rPr lang="en-US" sz="7500" cap="small" dirty="0" err="1" smtClean="0">
                <a:solidFill>
                  <a:srgbClr val="D4CBEC"/>
                </a:solidFill>
                <a:latin typeface="Garamond"/>
                <a:cs typeface="Garamond"/>
              </a:rPr>
              <a:t>il</a:t>
            </a:r>
            <a:r>
              <a:rPr lang="en-US" sz="7500" cap="small" dirty="0" smtClean="0">
                <a:solidFill>
                  <a:srgbClr val="D4CBEC"/>
                </a:solidFill>
                <a:latin typeface="Garamond"/>
                <a:cs typeface="Garamond"/>
              </a:rPr>
              <a:t> </a:t>
            </a:r>
            <a:r>
              <a:rPr lang="en-US" sz="7500" cap="small" dirty="0" err="1" smtClean="0">
                <a:solidFill>
                  <a:srgbClr val="D4CBEC"/>
                </a:solidFill>
                <a:latin typeface="Garamond"/>
                <a:cs typeface="Garamond"/>
              </a:rPr>
              <a:t>rinascimento</a:t>
            </a:r>
            <a:r>
              <a:rPr lang="en-US" sz="7500" cap="small" dirty="0" smtClean="0">
                <a:solidFill>
                  <a:srgbClr val="D4CBEC"/>
                </a:solidFill>
                <a:latin typeface="Garamond"/>
                <a:cs typeface="Garamond"/>
              </a:rPr>
              <a:t> </a:t>
            </a:r>
            <a:r>
              <a:rPr lang="en-US" sz="7500" cap="small" dirty="0" err="1" smtClean="0">
                <a:solidFill>
                  <a:srgbClr val="D4CBEC"/>
                </a:solidFill>
                <a:latin typeface="Garamond"/>
                <a:cs typeface="Garamond"/>
              </a:rPr>
              <a:t>è</a:t>
            </a:r>
            <a:r>
              <a:rPr lang="en-US" sz="7500" cap="small" dirty="0" smtClean="0">
                <a:solidFill>
                  <a:srgbClr val="D4CBEC"/>
                </a:solidFill>
                <a:latin typeface="Garamond"/>
                <a:cs typeface="Garamond"/>
              </a:rPr>
              <a:t> solo </a:t>
            </a:r>
            <a:r>
              <a:rPr lang="en-US" sz="7500" cap="small" dirty="0" err="1" smtClean="0">
                <a:solidFill>
                  <a:srgbClr val="D4CBEC"/>
                </a:solidFill>
                <a:latin typeface="Garamond"/>
                <a:cs typeface="Garamond"/>
              </a:rPr>
              <a:t>questo</a:t>
            </a:r>
            <a:r>
              <a:rPr lang="en-US" sz="7500" cap="small" dirty="0" smtClean="0">
                <a:solidFill>
                  <a:srgbClr val="D4CBEC"/>
                </a:solidFill>
                <a:latin typeface="Garamond"/>
                <a:cs typeface="Garamond"/>
              </a:rPr>
              <a:t>?</a:t>
            </a:r>
            <a:endParaRPr lang="en-US" sz="7500" cap="small" dirty="0">
              <a:solidFill>
                <a:srgbClr val="D4CBEC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8311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dImage_ftasli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265"/>
            <a:ext cx="9144000" cy="3144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7414" y="5017898"/>
            <a:ext cx="13644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cap="small" dirty="0" smtClean="0">
                <a:solidFill>
                  <a:srgbClr val="FFFFFF"/>
                </a:solidFill>
                <a:latin typeface="Garamond"/>
                <a:cs typeface="Garamond"/>
              </a:rPr>
              <a:t>Ferrara</a:t>
            </a:r>
            <a:endParaRPr lang="en-US" sz="2500" cap="small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0994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azzo schifano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7" y="210850"/>
            <a:ext cx="4021999" cy="6268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5036" y="5064875"/>
            <a:ext cx="1895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Palazzo </a:t>
            </a:r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Schifanoia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Salone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dei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Mesi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Mese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Settembre</a:t>
            </a:r>
            <a:endParaRPr lang="en-US" dirty="0" smtClean="0">
              <a:solidFill>
                <a:schemeClr val="bg1"/>
              </a:solidFill>
              <a:latin typeface="Garamond"/>
              <a:cs typeface="Garamond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Officina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ferrarese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,</a:t>
            </a:r>
          </a:p>
          <a:p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Ferrara, 1470</a:t>
            </a:r>
            <a:endParaRPr lang="en-US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1484" y="788780"/>
            <a:ext cx="41190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FFFFFF"/>
                </a:solidFill>
                <a:latin typeface="Garamond"/>
                <a:cs typeface="Garamond"/>
              </a:rPr>
              <a:t>Venere e Marte, come vuole il mito, giacciono avvinti dalla passione sotto uno </a:t>
            </a:r>
            <a:r>
              <a:rPr lang="it-IT" sz="2000" b="1" dirty="0" smtClean="0">
                <a:solidFill>
                  <a:srgbClr val="FFFFFF"/>
                </a:solidFill>
                <a:latin typeface="Garamond"/>
                <a:cs typeface="Garamond"/>
              </a:rPr>
              <a:t>stretto</a:t>
            </a:r>
            <a:r>
              <a:rPr lang="it-IT" sz="2000" dirty="0" smtClean="0">
                <a:solidFill>
                  <a:srgbClr val="FFFFFF"/>
                </a:solidFill>
                <a:latin typeface="Garamond"/>
                <a:cs typeface="Garamond"/>
              </a:rPr>
              <a:t> e </a:t>
            </a:r>
            <a:r>
              <a:rPr lang="it-IT" sz="2000" b="1" dirty="0" smtClean="0">
                <a:solidFill>
                  <a:srgbClr val="FFFFFF"/>
                </a:solidFill>
                <a:latin typeface="Garamond"/>
                <a:cs typeface="Garamond"/>
              </a:rPr>
              <a:t>spigoloso</a:t>
            </a:r>
            <a:r>
              <a:rPr lang="it-IT" sz="2000" dirty="0" smtClean="0">
                <a:solidFill>
                  <a:srgbClr val="FFFFFF"/>
                </a:solidFill>
                <a:latin typeface="Garamond"/>
                <a:cs typeface="Garamond"/>
              </a:rPr>
              <a:t> lenzuolo. Il signore della guerra e la sposa di Vulcano sono caduti nell'invisibile rete preparata dal fabbro degli </a:t>
            </a:r>
            <a:r>
              <a:rPr lang="it-IT" sz="2000" dirty="0" err="1" smtClean="0">
                <a:solidFill>
                  <a:srgbClr val="FFFFFF"/>
                </a:solidFill>
                <a:latin typeface="Garamond"/>
                <a:cs typeface="Garamond"/>
              </a:rPr>
              <a:t>dèi</a:t>
            </a:r>
            <a:r>
              <a:rPr lang="it-IT" sz="2000" dirty="0" smtClean="0">
                <a:solidFill>
                  <a:srgbClr val="FFFFFF"/>
                </a:solidFill>
                <a:latin typeface="Garamond"/>
                <a:cs typeface="Garamond"/>
              </a:rPr>
              <a:t>. Le catenelle della rete, che si vedono pendere in fondo al letto, hanno messo in trappola i due amanti. Vulcano, sguardo al cielo, sta additando alle divinità dell'Olimpo la concreta prova del tradimento. </a:t>
            </a:r>
            <a:endParaRPr lang="it-IT" sz="20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6261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_aprile_generale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59" y="387254"/>
            <a:ext cx="4501578" cy="6135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17873" y="50361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Palazzo </a:t>
            </a:r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Schifanoia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,</a:t>
            </a:r>
          </a:p>
          <a:p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Salone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dei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Mesi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,</a:t>
            </a:r>
          </a:p>
          <a:p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Mese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aprile</a:t>
            </a:r>
            <a:endParaRPr lang="en-US" dirty="0">
              <a:solidFill>
                <a:schemeClr val="bg1"/>
              </a:solidFill>
              <a:latin typeface="Garamond"/>
              <a:cs typeface="Garamond"/>
            </a:endParaRPr>
          </a:p>
          <a:p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Officina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ferrarese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Ferrara, 1470</a:t>
            </a:r>
          </a:p>
        </p:txBody>
      </p:sp>
    </p:spTree>
    <p:extLst>
      <p:ext uri="{BB962C8B-B14F-4D97-AF65-F5344CB8AC3E}">
        <p14:creationId xmlns:p14="http://schemas.microsoft.com/office/powerpoint/2010/main" val="427482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9694" y="203708"/>
            <a:ext cx="3612822" cy="695875"/>
          </a:xfrm>
        </p:spPr>
        <p:txBody>
          <a:bodyPr/>
          <a:lstStyle/>
          <a:p>
            <a:r>
              <a:rPr lang="en-US" cap="small" dirty="0" err="1" smtClean="0">
                <a:latin typeface="+mj-lt"/>
                <a:cs typeface="Garamond"/>
              </a:rPr>
              <a:t>Manierismo</a:t>
            </a:r>
            <a:endParaRPr lang="en-US" cap="small" dirty="0">
              <a:latin typeface="+mj-lt"/>
              <a:cs typeface="Garamon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79984" y="1164166"/>
            <a:ext cx="3613792" cy="531284"/>
          </a:xfrm>
        </p:spPr>
        <p:txBody>
          <a:bodyPr>
            <a:normAutofit/>
          </a:bodyPr>
          <a:lstStyle/>
          <a:p>
            <a:r>
              <a:rPr lang="en-US" sz="2800" b="1" cap="small" dirty="0" smtClean="0">
                <a:solidFill>
                  <a:schemeClr val="tx2"/>
                </a:solidFill>
                <a:latin typeface="+mj-lt"/>
                <a:cs typeface="Garamond"/>
              </a:rPr>
              <a:t>Arte</a:t>
            </a:r>
            <a:r>
              <a:rPr lang="en-US" sz="2800" b="1" cap="small" dirty="0" smtClean="0">
                <a:latin typeface="Garamond"/>
                <a:cs typeface="Garamond"/>
              </a:rPr>
              <a:t> </a:t>
            </a:r>
            <a:endParaRPr lang="en-US" sz="2800" b="1" cap="small" dirty="0">
              <a:latin typeface="Garamond"/>
              <a:cs typeface="Garamon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37583" y="1991253"/>
            <a:ext cx="4068763" cy="4915959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it-IT" b="1" dirty="0" smtClean="0">
                <a:latin typeface="Garamond"/>
                <a:cs typeface="Garamond"/>
              </a:rPr>
              <a:t>Maniera</a:t>
            </a:r>
            <a:r>
              <a:rPr lang="it-IT" dirty="0" smtClean="0">
                <a:latin typeface="Garamond"/>
                <a:cs typeface="Garamond"/>
              </a:rPr>
              <a:t>: Sinonimo di </a:t>
            </a:r>
            <a:r>
              <a:rPr lang="it-IT" b="1" dirty="0" smtClean="0">
                <a:latin typeface="Garamond"/>
                <a:cs typeface="Garamond"/>
              </a:rPr>
              <a:t>stile</a:t>
            </a:r>
          </a:p>
          <a:p>
            <a:pPr>
              <a:buClrTx/>
            </a:pPr>
            <a:r>
              <a:rPr lang="it-IT" b="1" dirty="0" smtClean="0">
                <a:latin typeface="Garamond"/>
                <a:cs typeface="Garamond"/>
              </a:rPr>
              <a:t>“Bella Maniera”: </a:t>
            </a:r>
            <a:r>
              <a:rPr lang="it-IT" dirty="0" smtClean="0">
                <a:latin typeface="Garamond"/>
                <a:cs typeface="Garamond"/>
              </a:rPr>
              <a:t>Così </a:t>
            </a:r>
            <a:r>
              <a:rPr lang="it-IT" b="1" dirty="0" smtClean="0">
                <a:latin typeface="Garamond"/>
                <a:cs typeface="Garamond"/>
              </a:rPr>
              <a:t>Vasari </a:t>
            </a:r>
            <a:r>
              <a:rPr lang="it-IT" dirty="0" smtClean="0">
                <a:latin typeface="Garamond"/>
                <a:cs typeface="Garamond"/>
              </a:rPr>
              <a:t>nelle sue </a:t>
            </a:r>
            <a:r>
              <a:rPr lang="it-IT" i="1" dirty="0" smtClean="0">
                <a:latin typeface="Garamond"/>
                <a:cs typeface="Garamond"/>
              </a:rPr>
              <a:t>Vite</a:t>
            </a:r>
            <a:r>
              <a:rPr lang="it-IT" b="1" dirty="0" smtClean="0">
                <a:latin typeface="Garamond"/>
                <a:cs typeface="Garamond"/>
              </a:rPr>
              <a:t> </a:t>
            </a:r>
            <a:r>
              <a:rPr lang="it-IT" dirty="0" smtClean="0">
                <a:latin typeface="Garamond"/>
                <a:cs typeface="Garamond"/>
              </a:rPr>
              <a:t>definisce lo stile dei grandi artisti di inizio Cinquecento che devono essere imitati: Leonardo, Raffaello e Michelangelo</a:t>
            </a:r>
          </a:p>
          <a:p>
            <a:pPr>
              <a:buClrTx/>
            </a:pPr>
            <a:r>
              <a:rPr lang="it-IT" b="1" dirty="0" smtClean="0">
                <a:latin typeface="Garamond"/>
                <a:cs typeface="Garamond"/>
              </a:rPr>
              <a:t>Manierismo</a:t>
            </a:r>
            <a:r>
              <a:rPr lang="it-IT" dirty="0" smtClean="0">
                <a:latin typeface="Garamond"/>
                <a:cs typeface="Garamond"/>
              </a:rPr>
              <a:t>: il termine può indicare anche una imitazione pedissequa e sterile, semplice ripetizione di forme acquisite dal passato.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970587" y="1164166"/>
            <a:ext cx="1647825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small" dirty="0" smtClean="0">
                <a:latin typeface="+mj-lt"/>
                <a:cs typeface="Garamond"/>
              </a:rPr>
              <a:t>Letteratura</a:t>
            </a:r>
            <a:endParaRPr lang="en-US" b="1" cap="small" dirty="0">
              <a:solidFill>
                <a:schemeClr val="tx2"/>
              </a:solidFill>
              <a:latin typeface="+mj-lt"/>
              <a:cs typeface="Garamon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829175" y="1993898"/>
            <a:ext cx="3997325" cy="4349750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smtClean="0">
                <a:latin typeface="Garamond"/>
                <a:cs typeface="Garamond"/>
              </a:rPr>
              <a:t>Il </a:t>
            </a:r>
            <a:r>
              <a:rPr lang="it-IT" sz="2400" b="1" dirty="0" smtClean="0">
                <a:latin typeface="Garamond"/>
                <a:cs typeface="Garamond"/>
              </a:rPr>
              <a:t>Vasari</a:t>
            </a:r>
            <a:r>
              <a:rPr lang="it-IT" sz="2400" dirty="0" smtClean="0">
                <a:latin typeface="Garamond"/>
                <a:cs typeface="Garamond"/>
              </a:rPr>
              <a:t> della Letteratura è </a:t>
            </a:r>
            <a:r>
              <a:rPr lang="it-IT" sz="2400" b="1" dirty="0" smtClean="0">
                <a:latin typeface="Garamond"/>
                <a:cs typeface="Garamond"/>
              </a:rPr>
              <a:t>Pietro </a:t>
            </a:r>
            <a:r>
              <a:rPr lang="it-IT" sz="2400" b="1" dirty="0" err="1" smtClean="0">
                <a:latin typeface="Garamond"/>
                <a:cs typeface="Garamond"/>
              </a:rPr>
              <a:t>Bembo</a:t>
            </a:r>
            <a:r>
              <a:rPr lang="it-IT" sz="2400" dirty="0" smtClean="0">
                <a:latin typeface="Garamond"/>
                <a:cs typeface="Garamond"/>
              </a:rPr>
              <a:t>. Le prose della volgar lingua hanno definito il modello per la poesia: </a:t>
            </a:r>
            <a:r>
              <a:rPr lang="it-IT" sz="2400" b="1" dirty="0" smtClean="0">
                <a:latin typeface="Garamond"/>
                <a:cs typeface="Garamond"/>
              </a:rPr>
              <a:t>Petrarca</a:t>
            </a:r>
            <a:r>
              <a:rPr lang="it-IT" sz="2400" dirty="0" smtClean="0">
                <a:latin typeface="Garamond"/>
                <a:cs typeface="Garamond"/>
              </a:rPr>
              <a:t>.</a:t>
            </a:r>
          </a:p>
          <a:p>
            <a:r>
              <a:rPr lang="it-IT" sz="2400" b="1" dirty="0" smtClean="0">
                <a:latin typeface="Garamond"/>
                <a:cs typeface="Garamond"/>
              </a:rPr>
              <a:t>Manierismo</a:t>
            </a:r>
            <a:r>
              <a:rPr lang="it-IT" sz="2400" dirty="0" smtClean="0">
                <a:latin typeface="Garamond"/>
                <a:cs typeface="Garamond"/>
              </a:rPr>
              <a:t>: Imitazione pedissequa e sterile del modello. Il Cinquecento è il secolo del </a:t>
            </a:r>
            <a:r>
              <a:rPr lang="it-IT" sz="2400" b="1" dirty="0" smtClean="0">
                <a:latin typeface="Garamond"/>
                <a:cs typeface="Garamond"/>
              </a:rPr>
              <a:t>Petrarchismo</a:t>
            </a:r>
          </a:p>
          <a:p>
            <a:pPr marL="0" indent="0" algn="just">
              <a:buNone/>
            </a:pPr>
            <a:r>
              <a:rPr lang="it-IT" sz="1600" dirty="0" smtClean="0">
                <a:latin typeface="Garamond"/>
                <a:cs typeface="Garamond"/>
              </a:rPr>
              <a:t>[</a:t>
            </a:r>
            <a:r>
              <a:rPr lang="it-IT" sz="1600" i="1" dirty="0" smtClean="0">
                <a:latin typeface="Garamond"/>
                <a:cs typeface="Garamond"/>
              </a:rPr>
              <a:t>“Scrivere i sonetti in stile petrarchesco diventò per i letterati l’esercizio più comune di addestramento alla lingua e alla letteratura patria; </a:t>
            </a:r>
            <a:r>
              <a:rPr lang="it-IT" sz="1600" i="1" dirty="0" err="1" smtClean="0">
                <a:latin typeface="Garamond"/>
                <a:cs typeface="Garamond"/>
              </a:rPr>
              <a:t>nonchè</a:t>
            </a:r>
            <a:r>
              <a:rPr lang="it-IT" sz="1600" i="1" dirty="0" smtClean="0">
                <a:latin typeface="Garamond"/>
                <a:cs typeface="Garamond"/>
              </a:rPr>
              <a:t> la più facile scorciatoia per strappare il proprio quarto d’ora di notorietà in una delle tante antologie poetiche. </a:t>
            </a:r>
            <a:r>
              <a:rPr lang="it-IT" sz="1600" i="1" dirty="0" err="1" smtClean="0">
                <a:latin typeface="Garamond"/>
                <a:cs typeface="Garamond"/>
              </a:rPr>
              <a:t>É</a:t>
            </a:r>
            <a:r>
              <a:rPr lang="it-IT" sz="1600" i="1" dirty="0" smtClean="0">
                <a:latin typeface="Garamond"/>
                <a:cs typeface="Garamond"/>
              </a:rPr>
              <a:t> fin troppo facile vedere in questa epidemia </a:t>
            </a:r>
            <a:r>
              <a:rPr lang="it-IT" sz="1600" i="1" dirty="0" err="1" smtClean="0">
                <a:latin typeface="Garamond"/>
                <a:cs typeface="Garamond"/>
              </a:rPr>
              <a:t>sonettistica</a:t>
            </a:r>
            <a:r>
              <a:rPr lang="it-IT" sz="1600" i="1" dirty="0" smtClean="0">
                <a:latin typeface="Garamond"/>
                <a:cs typeface="Garamond"/>
              </a:rPr>
              <a:t> un aspetto esteriore e deteriore della poetica rinascimentale fondata sull’imitazione”</a:t>
            </a:r>
            <a:r>
              <a:rPr lang="it-IT" sz="1600" dirty="0" smtClean="0">
                <a:latin typeface="Garamond"/>
                <a:cs typeface="Garamond"/>
              </a:rPr>
              <a:t> (</a:t>
            </a:r>
            <a:r>
              <a:rPr lang="it-IT" sz="1600" dirty="0" err="1" smtClean="0">
                <a:latin typeface="Garamond"/>
                <a:cs typeface="Garamond"/>
              </a:rPr>
              <a:t>R</a:t>
            </a:r>
            <a:r>
              <a:rPr lang="it-IT" sz="1600" dirty="0" smtClean="0">
                <a:latin typeface="Garamond"/>
                <a:cs typeface="Garamond"/>
              </a:rPr>
              <a:t>. Bruscagli)]</a:t>
            </a:r>
            <a:endParaRPr lang="it-IT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718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ia di 102_aprile_generale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8" y="665766"/>
            <a:ext cx="6993068" cy="4899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0883" y="4088279"/>
            <a:ext cx="2078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Palazzo </a:t>
            </a:r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Schifanoia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,</a:t>
            </a:r>
          </a:p>
          <a:p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Salone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dei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Mesi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,</a:t>
            </a:r>
          </a:p>
          <a:p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Mese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aprile</a:t>
            </a:r>
            <a:endParaRPr lang="en-US" dirty="0">
              <a:solidFill>
                <a:schemeClr val="bg1"/>
              </a:solidFill>
              <a:latin typeface="Garamond"/>
              <a:cs typeface="Garamond"/>
            </a:endParaRPr>
          </a:p>
          <a:p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Officina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aramond"/>
                <a:cs typeface="Garamond"/>
              </a:rPr>
              <a:t>ferrarese</a:t>
            </a:r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Garamond"/>
                <a:cs typeface="Garamond"/>
              </a:rPr>
              <a:t>Ferrara, 1470</a:t>
            </a:r>
          </a:p>
        </p:txBody>
      </p:sp>
    </p:spTree>
    <p:extLst>
      <p:ext uri="{BB962C8B-B14F-4D97-AF65-F5344CB8AC3E}">
        <p14:creationId xmlns:p14="http://schemas.microsoft.com/office/powerpoint/2010/main" val="168231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nz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1" y="317500"/>
            <a:ext cx="8421172" cy="5726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7414" y="6068555"/>
            <a:ext cx="13187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cap="small" dirty="0" smtClean="0">
                <a:solidFill>
                  <a:srgbClr val="FFFFFF"/>
                </a:solidFill>
                <a:latin typeface="Garamond"/>
                <a:cs typeface="Garamond"/>
              </a:rPr>
              <a:t>Firenze</a:t>
            </a:r>
            <a:endParaRPr lang="en-US" sz="2500" cap="small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0043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adem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5" y="1575218"/>
            <a:ext cx="8533271" cy="339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41706" y="5190504"/>
            <a:ext cx="2833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>
                <a:solidFill>
                  <a:srgbClr val="FFFFFF"/>
                </a:solidFill>
                <a:latin typeface="Garamond"/>
                <a:cs typeface="Garamond"/>
              </a:rPr>
              <a:t>Firenze, </a:t>
            </a:r>
          </a:p>
          <a:p>
            <a:r>
              <a:rPr lang="en-US" cap="small" dirty="0" smtClean="0">
                <a:solidFill>
                  <a:srgbClr val="FFFFFF"/>
                </a:solidFill>
                <a:latin typeface="Garamond"/>
                <a:cs typeface="Garamond"/>
              </a:rPr>
              <a:t>Galleria </a:t>
            </a:r>
            <a:r>
              <a:rPr lang="it-IT" cap="small" dirty="0" smtClean="0">
                <a:solidFill>
                  <a:srgbClr val="FFFFFF"/>
                </a:solidFill>
                <a:latin typeface="Garamond"/>
                <a:cs typeface="Garamond"/>
              </a:rPr>
              <a:t>dell’Accademia</a:t>
            </a:r>
            <a:endParaRPr lang="it-IT" cap="small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4549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d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220650"/>
            <a:ext cx="3921594" cy="2191479"/>
          </a:xfrm>
          <a:prstGeom prst="rect">
            <a:avLst/>
          </a:prstGeom>
        </p:spPr>
      </p:pic>
      <p:pic>
        <p:nvPicPr>
          <p:cNvPr id="3" name="Picture 2" descr="Davi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78" y="0"/>
            <a:ext cx="4512662" cy="6768993"/>
          </a:xfrm>
          <a:prstGeom prst="rect">
            <a:avLst/>
          </a:prstGeom>
        </p:spPr>
      </p:pic>
      <p:pic>
        <p:nvPicPr>
          <p:cNvPr id="4" name="Picture 3" descr="David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1300"/>
            <a:ext cx="4013226" cy="29263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37400" y="1352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Michelangelo, </a:t>
            </a:r>
            <a:endParaRPr lang="en-US" dirty="0">
              <a:solidFill>
                <a:srgbClr val="FFFFFF"/>
              </a:solidFill>
              <a:latin typeface="Garamond"/>
              <a:cs typeface="Garamond"/>
            </a:endParaRPr>
          </a:p>
          <a:p>
            <a:r>
              <a:rPr lang="it-IT" dirty="0" smtClean="0">
                <a:solidFill>
                  <a:srgbClr val="FFFFFF"/>
                </a:solidFill>
                <a:latin typeface="Garamond"/>
                <a:cs typeface="Garamond"/>
              </a:rPr>
              <a:t>David,</a:t>
            </a:r>
          </a:p>
          <a:p>
            <a:r>
              <a:rPr lang="it-IT" dirty="0" smtClean="0">
                <a:solidFill>
                  <a:srgbClr val="FFFFFF"/>
                </a:solidFill>
                <a:latin typeface="Garamond"/>
                <a:cs typeface="Garamond"/>
              </a:rPr>
              <a:t>Firenze, 1501-1504</a:t>
            </a:r>
            <a:endParaRPr lang="it-IT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5322" y="2300907"/>
            <a:ext cx="13003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chemeClr val="bg1"/>
                </a:solidFill>
                <a:latin typeface="Garamond"/>
                <a:cs typeface="Garamond"/>
              </a:rPr>
              <a:t>Armonia</a:t>
            </a:r>
            <a:endParaRPr lang="en-US" sz="2500" dirty="0" smtClean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8823" y="2994941"/>
            <a:ext cx="14368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chemeClr val="bg1"/>
                </a:solidFill>
                <a:latin typeface="Garamond"/>
                <a:cs typeface="Garamond"/>
              </a:rPr>
              <a:t>Equilibrio</a:t>
            </a:r>
            <a:endParaRPr lang="en-US" sz="2500" dirty="0" smtClean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1211" y="3743597"/>
            <a:ext cx="17407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FFFFFF"/>
                </a:solidFill>
                <a:latin typeface="Garamond"/>
                <a:cs typeface="Garamond"/>
              </a:rPr>
              <a:t>Proporzione</a:t>
            </a:r>
            <a:endParaRPr lang="en-US" sz="25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2912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GION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57" y="0"/>
            <a:ext cx="390353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6197" y="5827661"/>
            <a:ext cx="2374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small" dirty="0">
                <a:solidFill>
                  <a:srgbClr val="FFFFFF"/>
                </a:solidFill>
                <a:latin typeface="Garamond"/>
                <a:cs typeface="Garamond"/>
              </a:rPr>
              <a:t>Michelangelo</a:t>
            </a:r>
            <a:r>
              <a:rPr lang="en-US" dirty="0">
                <a:solidFill>
                  <a:srgbClr val="FFFFFF"/>
                </a:solidFill>
                <a:latin typeface="Garamond"/>
                <a:cs typeface="Garamond"/>
              </a:rPr>
              <a:t>, </a:t>
            </a:r>
            <a:endParaRPr lang="en-US" dirty="0" smtClean="0">
              <a:solidFill>
                <a:srgbClr val="FFFFFF"/>
              </a:solidFill>
              <a:latin typeface="Garamond"/>
              <a:cs typeface="Garamond"/>
            </a:endParaRPr>
          </a:p>
          <a:p>
            <a:r>
              <a:rPr lang="en-US" dirty="0" err="1" smtClean="0">
                <a:solidFill>
                  <a:srgbClr val="FFFFFF"/>
                </a:solidFill>
                <a:latin typeface="Garamond"/>
                <a:cs typeface="Garamond"/>
              </a:rPr>
              <a:t>Atlante</a:t>
            </a:r>
            <a:r>
              <a:rPr lang="it-IT" dirty="0" smtClean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endParaRPr lang="it-IT" dirty="0">
              <a:solidFill>
                <a:srgbClr val="FFFFFF"/>
              </a:solidFill>
              <a:latin typeface="Garamond"/>
              <a:cs typeface="Garamond"/>
            </a:endParaRPr>
          </a:p>
          <a:p>
            <a:r>
              <a:rPr lang="it-IT" dirty="0">
                <a:solidFill>
                  <a:srgbClr val="FFFFFF"/>
                </a:solidFill>
                <a:latin typeface="Garamond"/>
                <a:cs typeface="Garamond"/>
              </a:rPr>
              <a:t>Firenze, </a:t>
            </a:r>
            <a:r>
              <a:rPr lang="it-IT" dirty="0" smtClean="0">
                <a:solidFill>
                  <a:srgbClr val="FFFFFF"/>
                </a:solidFill>
                <a:latin typeface="Garamond"/>
                <a:cs typeface="Garamond"/>
              </a:rPr>
              <a:t>1513</a:t>
            </a:r>
            <a:endParaRPr lang="it-IT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334" y="1344084"/>
            <a:ext cx="17640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FFFFFF"/>
                </a:solidFill>
                <a:latin typeface="Garamond"/>
                <a:cs typeface="Garamond"/>
              </a:rPr>
              <a:t>Inquietudine</a:t>
            </a:r>
            <a:endParaRPr lang="en-US" sz="25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150" y="2554820"/>
            <a:ext cx="13119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FFFFFF"/>
                </a:solidFill>
                <a:latin typeface="Garamond"/>
                <a:cs typeface="Garamond"/>
              </a:rPr>
              <a:t>Tensione</a:t>
            </a:r>
            <a:endParaRPr lang="en-US" sz="25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334" y="3613666"/>
            <a:ext cx="20077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err="1" smtClean="0">
                <a:solidFill>
                  <a:srgbClr val="FFFFFF"/>
                </a:solidFill>
                <a:latin typeface="Garamond"/>
                <a:cs typeface="Garamond"/>
              </a:rPr>
              <a:t>Incompletezza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1836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3597463"/>
            <a:ext cx="5446714" cy="173037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In Michelangelo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vediamo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due diverse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facce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del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Rinascimento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2915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17" y="229925"/>
            <a:ext cx="53657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Se ‘l mie rozzo martello i duri sassi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forma d’</a:t>
            </a:r>
            <a:r>
              <a:rPr lang="it-IT" sz="2000" dirty="0" err="1" smtClean="0">
                <a:solidFill>
                  <a:schemeClr val="tx2"/>
                </a:solidFill>
                <a:latin typeface="Garamond"/>
              </a:rPr>
              <a:t>uman</a:t>
            </a:r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 aspetto or questo or quello,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dal ministro, che 'l guida, </a:t>
            </a:r>
            <a:r>
              <a:rPr lang="it-IT" sz="2000" dirty="0" err="1" smtClean="0">
                <a:solidFill>
                  <a:schemeClr val="tx2"/>
                </a:solidFill>
                <a:latin typeface="Garamond"/>
              </a:rPr>
              <a:t>iscorge</a:t>
            </a:r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 e </a:t>
            </a:r>
            <a:r>
              <a:rPr lang="it-IT" sz="2000" dirty="0" err="1" smtClean="0">
                <a:solidFill>
                  <a:schemeClr val="tx2"/>
                </a:solidFill>
                <a:latin typeface="Garamond"/>
              </a:rPr>
              <a:t>tiello</a:t>
            </a:r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,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prendendo il moto, va con gli altrui passi.</a:t>
            </a:r>
          </a:p>
          <a:p>
            <a:endParaRPr lang="it-IT" sz="2000" dirty="0" smtClean="0">
              <a:solidFill>
                <a:schemeClr val="tx2"/>
              </a:solidFill>
              <a:latin typeface="Garamond"/>
            </a:endParaRP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Ma quel </a:t>
            </a:r>
            <a:r>
              <a:rPr lang="it-IT" sz="2000" dirty="0" err="1" smtClean="0">
                <a:solidFill>
                  <a:schemeClr val="tx2"/>
                </a:solidFill>
                <a:latin typeface="Garamond"/>
              </a:rPr>
              <a:t>divin</a:t>
            </a:r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 che in cielo alberga e </a:t>
            </a:r>
            <a:r>
              <a:rPr lang="it-IT" sz="2000" dirty="0" err="1" smtClean="0">
                <a:solidFill>
                  <a:schemeClr val="tx2"/>
                </a:solidFill>
                <a:latin typeface="Garamond"/>
              </a:rPr>
              <a:t>stassi</a:t>
            </a:r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,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altri, e sé più, col proprio andar fa bello;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e se nessun </a:t>
            </a:r>
            <a:r>
              <a:rPr lang="it-IT" sz="2000" dirty="0" err="1" smtClean="0">
                <a:solidFill>
                  <a:schemeClr val="tx2"/>
                </a:solidFill>
                <a:latin typeface="Garamond"/>
              </a:rPr>
              <a:t>martel</a:t>
            </a:r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 senza martello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si può far, da quel vivo ogni altro </a:t>
            </a:r>
            <a:r>
              <a:rPr lang="it-IT" sz="2000" dirty="0" err="1" smtClean="0">
                <a:solidFill>
                  <a:schemeClr val="tx2"/>
                </a:solidFill>
                <a:latin typeface="Garamond"/>
              </a:rPr>
              <a:t>fassi</a:t>
            </a:r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.</a:t>
            </a:r>
          </a:p>
          <a:p>
            <a:endParaRPr lang="it-IT" sz="2000" dirty="0" smtClean="0">
              <a:solidFill>
                <a:schemeClr val="tx2"/>
              </a:solidFill>
              <a:latin typeface="Garamond"/>
            </a:endParaRP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E perché 'l colpo è di valor più pieno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Quant’alza più se stesso alla fucina,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Sopra ‘l mie questo al ciel n’è gito a volo.</a:t>
            </a:r>
          </a:p>
          <a:p>
            <a:endParaRPr lang="it-IT" sz="2000" dirty="0" smtClean="0">
              <a:solidFill>
                <a:schemeClr val="tx2"/>
              </a:solidFill>
              <a:latin typeface="Garamond"/>
            </a:endParaRP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Onde a me </a:t>
            </a:r>
            <a:r>
              <a:rPr lang="it-IT" sz="2000" b="1" dirty="0" smtClean="0">
                <a:solidFill>
                  <a:schemeClr val="tx2"/>
                </a:solidFill>
                <a:latin typeface="Garamond"/>
              </a:rPr>
              <a:t>non finito </a:t>
            </a:r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verrà meno,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S’or non gli dà la </a:t>
            </a:r>
            <a:r>
              <a:rPr lang="it-IT" sz="2000" b="1" dirty="0" smtClean="0">
                <a:solidFill>
                  <a:schemeClr val="tx2"/>
                </a:solidFill>
                <a:latin typeface="Garamond"/>
              </a:rPr>
              <a:t>fabbrica divina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aramond"/>
              </a:rPr>
              <a:t>aiuto a farlo, c’al mondo era solo.</a:t>
            </a:r>
            <a:endParaRPr lang="it-IT" sz="2000" dirty="0">
              <a:solidFill>
                <a:schemeClr val="tx2"/>
              </a:solidFill>
              <a:latin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585" y="6173008"/>
            <a:ext cx="15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F1F58"/>
                </a:solidFill>
                <a:latin typeface="Garamond"/>
                <a:cs typeface="Garamond"/>
              </a:rPr>
              <a:t>[Michelangelo]</a:t>
            </a:r>
            <a:endParaRPr lang="en-US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679" y="3103012"/>
            <a:ext cx="4042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500" b="1" dirty="0" smtClean="0">
                <a:solidFill>
                  <a:schemeClr val="tx2"/>
                </a:solidFill>
                <a:latin typeface="Garamond"/>
                <a:cs typeface="Garamond"/>
              </a:rPr>
              <a:t>Parafrasi</a:t>
            </a:r>
            <a:r>
              <a:rPr lang="it-IT" sz="1500" dirty="0" smtClean="0">
                <a:solidFill>
                  <a:schemeClr val="tx2"/>
                </a:solidFill>
                <a:latin typeface="Garamond"/>
                <a:cs typeface="Garamond"/>
              </a:rPr>
              <a:t>: Se il mio rozzo martello dà alle pietre ora un aspetto umano ora un altro, prendendo movimento dal ministro [l’artista] che lo guida, lo vede e lo tiene, procede al ritmo dei movimenti dell’artista. Ma quel signore divino che abita e rimane in cielo con il proprio movimento altri, e soprattutto se stesso, fa bello; e se nessun martello si può fare senza un altro martello, da quell’unico che è vivo di per </a:t>
            </a:r>
            <a:r>
              <a:rPr lang="it-IT" sz="1500" dirty="0" err="1" smtClean="0">
                <a:solidFill>
                  <a:schemeClr val="tx2"/>
                </a:solidFill>
                <a:latin typeface="Garamond"/>
                <a:cs typeface="Garamond"/>
              </a:rPr>
              <a:t>sè</a:t>
            </a:r>
            <a:r>
              <a:rPr lang="it-IT" sz="1500" dirty="0" smtClean="0">
                <a:solidFill>
                  <a:schemeClr val="tx2"/>
                </a:solidFill>
                <a:latin typeface="Garamond"/>
                <a:cs typeface="Garamond"/>
              </a:rPr>
              <a:t> (il martello del Signore) ogni altro prende vita. E </a:t>
            </a:r>
            <a:r>
              <a:rPr lang="it-IT" sz="1500" dirty="0" err="1" smtClean="0">
                <a:solidFill>
                  <a:schemeClr val="tx2"/>
                </a:solidFill>
                <a:latin typeface="Garamond"/>
                <a:cs typeface="Garamond"/>
              </a:rPr>
              <a:t>poichè</a:t>
            </a:r>
            <a:r>
              <a:rPr lang="it-IT" sz="1500" dirty="0" smtClean="0">
                <a:solidFill>
                  <a:schemeClr val="tx2"/>
                </a:solidFill>
                <a:latin typeface="Garamond"/>
                <a:cs typeface="Garamond"/>
              </a:rPr>
              <a:t> il colpo è più forte quanto più il braccio viene alzato verso la fucina (quindi verso il cielo), sopra di me il mio martello è salito fino al cielo. Quindi io, che al mondo sono solo, con l’opera non completata rimango a mani vuote se ora non mi dà il Signore stesso aiuto a completarla.</a:t>
            </a:r>
          </a:p>
        </p:txBody>
      </p:sp>
    </p:spTree>
    <p:extLst>
      <p:ext uri="{BB962C8B-B14F-4D97-AF65-F5344CB8AC3E}">
        <p14:creationId xmlns:p14="http://schemas.microsoft.com/office/powerpoint/2010/main" val="248180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899" y="1426065"/>
            <a:ext cx="71000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500" dirty="0" smtClean="0">
                <a:solidFill>
                  <a:srgbClr val="2F1F58"/>
                </a:solidFill>
                <a:latin typeface="Garamond"/>
                <a:cs typeface="Garamond"/>
              </a:rPr>
              <a:t>«Il sonetto può intuirsi come una parabola della </a:t>
            </a:r>
            <a:r>
              <a:rPr lang="it-IT" sz="2500" b="1" dirty="0" smtClean="0">
                <a:solidFill>
                  <a:srgbClr val="2F1F58"/>
                </a:solidFill>
                <a:latin typeface="Garamond"/>
                <a:cs typeface="Garamond"/>
              </a:rPr>
              <a:t>perfezione impossibile dell’arte</a:t>
            </a:r>
            <a:r>
              <a:rPr lang="it-IT" sz="2500" dirty="0" smtClean="0">
                <a:solidFill>
                  <a:srgbClr val="2F1F58"/>
                </a:solidFill>
                <a:latin typeface="Garamond"/>
                <a:cs typeface="Garamond"/>
              </a:rPr>
              <a:t>: il martello è guidato dall’artista e l’artista da Dio; poiché l’opera è più valida quanto più l’ispirazione si leva a Dio, paradossalmente il martello sfugge, finisce in cielo, l’opera rimane “non finita” e solo Dio la può finire, ma in cielo» (Mastrocola)</a:t>
            </a:r>
            <a:endParaRPr lang="it-IT" sz="2500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5153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538" y="698743"/>
            <a:ext cx="710005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500" dirty="0" smtClean="0">
                <a:solidFill>
                  <a:srgbClr val="2F1F58"/>
                </a:solidFill>
                <a:latin typeface="Garamond"/>
                <a:cs typeface="Garamond"/>
              </a:rPr>
              <a:t>«Il dato che si impone al lettore è la difficoltà, talvolta estrema, di queste rime: essa deriva da una forte concentrazione linguistica e dall’uso delle immagini. Il dettato michelangiolesco è infatti fortemente </a:t>
            </a:r>
            <a:r>
              <a:rPr lang="it-IT" sz="2500" b="1" dirty="0" smtClean="0">
                <a:solidFill>
                  <a:srgbClr val="2F1F58"/>
                </a:solidFill>
                <a:latin typeface="Garamond"/>
                <a:cs typeface="Garamond"/>
              </a:rPr>
              <a:t>ellittico</a:t>
            </a:r>
            <a:r>
              <a:rPr lang="it-IT" sz="2500" dirty="0" smtClean="0">
                <a:solidFill>
                  <a:srgbClr val="2F1F58"/>
                </a:solidFill>
                <a:latin typeface="Garamond"/>
                <a:cs typeface="Garamond"/>
              </a:rPr>
              <a:t>, </a:t>
            </a:r>
            <a:r>
              <a:rPr lang="it-IT" sz="2500" b="1" dirty="0" smtClean="0">
                <a:solidFill>
                  <a:srgbClr val="2F1F58"/>
                </a:solidFill>
                <a:latin typeface="Garamond"/>
                <a:cs typeface="Garamond"/>
              </a:rPr>
              <a:t>teso</a:t>
            </a:r>
            <a:r>
              <a:rPr lang="it-IT" sz="2500" dirty="0" smtClean="0">
                <a:solidFill>
                  <a:srgbClr val="2F1F58"/>
                </a:solidFill>
                <a:latin typeface="Garamond"/>
                <a:cs typeface="Garamond"/>
              </a:rPr>
              <a:t> ed </a:t>
            </a:r>
            <a:r>
              <a:rPr lang="it-IT" sz="2500" b="1" dirty="0" smtClean="0">
                <a:solidFill>
                  <a:srgbClr val="2F1F58"/>
                </a:solidFill>
                <a:latin typeface="Garamond"/>
                <a:cs typeface="Garamond"/>
              </a:rPr>
              <a:t>essenziale</a:t>
            </a:r>
            <a:r>
              <a:rPr lang="it-IT" sz="2500" dirty="0" smtClean="0">
                <a:solidFill>
                  <a:srgbClr val="2F1F58"/>
                </a:solidFill>
                <a:latin typeface="Garamond"/>
                <a:cs typeface="Garamond"/>
              </a:rPr>
              <a:t>, </a:t>
            </a:r>
            <a:r>
              <a:rPr lang="it-IT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poichè</a:t>
            </a:r>
            <a:r>
              <a:rPr lang="it-IT" sz="2500" dirty="0" smtClean="0">
                <a:solidFill>
                  <a:srgbClr val="2F1F58"/>
                </a:solidFill>
                <a:latin typeface="Garamond"/>
                <a:cs typeface="Garamond"/>
              </a:rPr>
              <a:t> non vi è nulla che sia inutile e pleonastico; al contrario, la sensazione che si ricava dalla lettura di queste rime è un </a:t>
            </a:r>
            <a:r>
              <a:rPr lang="it-IT" sz="2500" i="1" dirty="0" smtClean="0">
                <a:solidFill>
                  <a:srgbClr val="2F1F58"/>
                </a:solidFill>
                <a:latin typeface="Garamond"/>
                <a:cs typeface="Garamond"/>
              </a:rPr>
              <a:t>“troppo pieno” </a:t>
            </a:r>
            <a:r>
              <a:rPr lang="it-IT" sz="2500" dirty="0" smtClean="0">
                <a:solidFill>
                  <a:srgbClr val="2F1F58"/>
                </a:solidFill>
                <a:latin typeface="Garamond"/>
                <a:cs typeface="Garamond"/>
              </a:rPr>
              <a:t>(</a:t>
            </a:r>
            <a:r>
              <a:rPr lang="it-IT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Gorni</a:t>
            </a:r>
            <a:r>
              <a:rPr lang="it-IT" sz="2500" dirty="0" smtClean="0">
                <a:solidFill>
                  <a:srgbClr val="2F1F58"/>
                </a:solidFill>
                <a:latin typeface="Garamond"/>
                <a:cs typeface="Garamond"/>
              </a:rPr>
              <a:t>) in cui i concetti si accavallano costringendo spesso ad ardui passaggi logici e sintattici. [...] Talvolta lo sperimentalismo linguistico ed espressivo è esasperato e la difficoltà diventa enigma, la perizia tecnica si trasforma in manierismo, il dettato da difficile si fa </a:t>
            </a:r>
            <a:r>
              <a:rPr lang="it-IT" sz="2500" i="1" dirty="0" smtClean="0">
                <a:solidFill>
                  <a:srgbClr val="2F1F58"/>
                </a:solidFill>
                <a:latin typeface="Garamond"/>
                <a:cs typeface="Garamond"/>
              </a:rPr>
              <a:t>“goffo” </a:t>
            </a:r>
            <a:r>
              <a:rPr lang="it-IT" sz="2500" dirty="0" smtClean="0">
                <a:solidFill>
                  <a:srgbClr val="2F1F58"/>
                </a:solidFill>
                <a:latin typeface="Garamond"/>
                <a:cs typeface="Garamond"/>
              </a:rPr>
              <a:t>(Contini)» (U. Motta)</a:t>
            </a:r>
            <a:endParaRPr lang="it-IT" sz="2500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0031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sz="2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In Michelangelo troviamo una tensione esistenziale, un anelito non risolto alla perfezione, una profonda solitudine e nostalgia che attraversano tutto il Rinascimento e che danno vita a quello che </a:t>
            </a:r>
            <a:r>
              <a:rPr lang="it-IT" sz="25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Raimondi</a:t>
            </a:r>
            <a:r>
              <a:rPr lang="it-IT" sz="2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ha definito </a:t>
            </a:r>
            <a:br>
              <a:rPr lang="it-IT" sz="2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</a:br>
            <a:endParaRPr lang="it-IT" sz="2500" dirty="0">
              <a:solidFill>
                <a:schemeClr val="accent1">
                  <a:lumMod val="20000"/>
                  <a:lumOff val="80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Rinascimeto</a:t>
            </a:r>
            <a:r>
              <a:rPr lang="en-US" sz="5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5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inquieto</a:t>
            </a:r>
            <a:endParaRPr lang="en-US" sz="5000" cap="small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69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873" y="213892"/>
            <a:ext cx="3612822" cy="695875"/>
          </a:xfrm>
        </p:spPr>
        <p:txBody>
          <a:bodyPr/>
          <a:lstStyle/>
          <a:p>
            <a:r>
              <a:rPr lang="en-US" cap="small" dirty="0" err="1" smtClean="0">
                <a:latin typeface="+mj-lt"/>
                <a:cs typeface="Garamond"/>
              </a:rPr>
              <a:t>Manierismo</a:t>
            </a:r>
            <a:endParaRPr lang="en-US" cap="small" dirty="0">
              <a:latin typeface="+mj-lt"/>
              <a:cs typeface="Garamon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79984" y="1164166"/>
            <a:ext cx="3613792" cy="531284"/>
          </a:xfrm>
        </p:spPr>
        <p:txBody>
          <a:bodyPr>
            <a:normAutofit/>
          </a:bodyPr>
          <a:lstStyle/>
          <a:p>
            <a:r>
              <a:rPr lang="en-US" sz="2800" b="1" cap="small" dirty="0" smtClean="0">
                <a:solidFill>
                  <a:schemeClr val="tx2"/>
                </a:solidFill>
                <a:latin typeface="+mj-lt"/>
                <a:cs typeface="Garamond"/>
              </a:rPr>
              <a:t>Arte</a:t>
            </a:r>
            <a:r>
              <a:rPr lang="en-US" sz="2800" b="1" cap="small" dirty="0" smtClean="0">
                <a:latin typeface="Garamond"/>
                <a:cs typeface="Garamond"/>
              </a:rPr>
              <a:t> </a:t>
            </a:r>
            <a:endParaRPr lang="en-US" sz="2800" b="1" cap="small" dirty="0">
              <a:latin typeface="Garamond"/>
              <a:cs typeface="Garamon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37583" y="1991253"/>
            <a:ext cx="4068763" cy="491595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it-IT" dirty="0" smtClean="0">
                <a:latin typeface="Garamond"/>
                <a:cs typeface="Garamond"/>
              </a:rPr>
              <a:t>Con il termine Manierismo si indica anche quello stile pittorico che, pur rimanendo all’interno della “maniera” tradizionale, la modifica a tal punto dall’interno da renderla irriconoscibile</a:t>
            </a:r>
          </a:p>
        </p:txBody>
      </p:sp>
      <p:pic>
        <p:nvPicPr>
          <p:cNvPr id="9" name="Picture 8" descr="rosso fiorenti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46" y="0"/>
            <a:ext cx="5139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811" y="6087108"/>
            <a:ext cx="365629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 err="1" smtClean="0">
                <a:solidFill>
                  <a:schemeClr val="tx2"/>
                </a:solidFill>
              </a:rPr>
              <a:t>Rosso</a:t>
            </a:r>
            <a:r>
              <a:rPr lang="en-US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 err="1" smtClean="0">
                <a:solidFill>
                  <a:schemeClr val="tx2"/>
                </a:solidFill>
              </a:rPr>
              <a:t>Fiorentino</a:t>
            </a:r>
            <a:r>
              <a:rPr lang="en-US" sz="1500" dirty="0" smtClean="0">
                <a:solidFill>
                  <a:schemeClr val="tx2"/>
                </a:solidFill>
              </a:rPr>
              <a:t>,</a:t>
            </a:r>
          </a:p>
          <a:p>
            <a:pPr algn="r"/>
            <a:r>
              <a:rPr lang="en-US" sz="1500" dirty="0" err="1" smtClean="0">
                <a:solidFill>
                  <a:schemeClr val="tx2"/>
                </a:solidFill>
              </a:rPr>
              <a:t>Visitazione</a:t>
            </a:r>
            <a:r>
              <a:rPr lang="en-US" sz="1500" dirty="0" smtClean="0">
                <a:solidFill>
                  <a:schemeClr val="tx2"/>
                </a:solidFill>
              </a:rPr>
              <a:t> di </a:t>
            </a:r>
            <a:r>
              <a:rPr lang="en-US" sz="1500" dirty="0" err="1" smtClean="0">
                <a:solidFill>
                  <a:schemeClr val="tx2"/>
                </a:solidFill>
              </a:rPr>
              <a:t>Carmignano</a:t>
            </a:r>
            <a:endParaRPr lang="en-US" sz="1500" dirty="0" smtClean="0">
              <a:solidFill>
                <a:schemeClr val="tx2"/>
              </a:solidFill>
            </a:endParaRPr>
          </a:p>
          <a:p>
            <a:pPr algn="r"/>
            <a:r>
              <a:rPr lang="en-US" sz="1500" dirty="0" smtClean="0">
                <a:solidFill>
                  <a:schemeClr val="tx2"/>
                </a:solidFill>
              </a:rPr>
              <a:t>1528-1530</a:t>
            </a:r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162" y="420286"/>
            <a:ext cx="7570787" cy="1411941"/>
          </a:xfrm>
        </p:spPr>
        <p:txBody>
          <a:bodyPr/>
          <a:lstStyle/>
          <a:p>
            <a:r>
              <a:rPr lang="en-US" cap="small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Rinascimeto</a:t>
            </a:r>
            <a:r>
              <a:rPr lang="en-US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cap="small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inquieto</a:t>
            </a:r>
            <a:r>
              <a:rPr lang="en-US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en-US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648" y="1964856"/>
            <a:ext cx="671926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rgbClr val="3E2979"/>
                </a:solidFill>
                <a:latin typeface="Garamond"/>
                <a:cs typeface="Garamond"/>
              </a:rPr>
              <a:t>Questa </a:t>
            </a:r>
            <a:r>
              <a:rPr lang="it-IT" sz="2500" b="1" dirty="0" smtClean="0">
                <a:solidFill>
                  <a:srgbClr val="3E2979"/>
                </a:solidFill>
                <a:latin typeface="Garamond"/>
                <a:cs typeface="Garamond"/>
              </a:rPr>
              <a:t>tensione</a:t>
            </a:r>
            <a:r>
              <a:rPr lang="it-IT" sz="2500" dirty="0" smtClean="0">
                <a:solidFill>
                  <a:srgbClr val="3E2979"/>
                </a:solidFill>
                <a:latin typeface="Garamond"/>
                <a:cs typeface="Garamond"/>
              </a:rPr>
              <a:t> esistenziale e  questa inquietudine sono presenti</a:t>
            </a:r>
          </a:p>
          <a:p>
            <a:pPr algn="ctr"/>
            <a:r>
              <a:rPr lang="it-IT" sz="2500" dirty="0" smtClean="0">
                <a:solidFill>
                  <a:srgbClr val="3E2979"/>
                </a:solidFill>
                <a:latin typeface="Garamond"/>
                <a:cs typeface="Garamond"/>
              </a:rPr>
              <a:t> in tutto i Rinascimento. In tutta l’epoca è possibile notare la coscienza del dolore, della precarietà della condizione umana, basti pensare  a Machiavelli</a:t>
            </a:r>
          </a:p>
          <a:p>
            <a:endParaRPr lang="it-IT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34278" y="4160087"/>
            <a:ext cx="0" cy="572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2083" y="4857431"/>
            <a:ext cx="6773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rgbClr val="3E2979"/>
                </a:solidFill>
                <a:latin typeface="Garamond"/>
                <a:cs typeface="Garamond"/>
              </a:rPr>
              <a:t>Lo splendido mito di un Rinascimento tutto serenità e armonia non è mai esistito </a:t>
            </a:r>
          </a:p>
          <a:p>
            <a:pPr algn="ctr"/>
            <a:r>
              <a:rPr lang="it-IT" sz="2500" b="1" dirty="0" smtClean="0">
                <a:solidFill>
                  <a:srgbClr val="3E2979"/>
                </a:solidFill>
                <a:latin typeface="Garamond"/>
                <a:cs typeface="Garamond"/>
              </a:rPr>
              <a:t>e se qualcuno vi ha mai creduto è ora davanti al suo tramonto</a:t>
            </a:r>
            <a:endParaRPr lang="it-IT" sz="2500" b="1" dirty="0">
              <a:solidFill>
                <a:srgbClr val="3E2979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0815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500" cap="small" dirty="0" err="1" smtClean="0">
                <a:latin typeface="+mj-lt"/>
              </a:rPr>
              <a:t>Tensione</a:t>
            </a:r>
            <a:endParaRPr lang="en-US" sz="6500" cap="small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751771"/>
          </a:xfrm>
        </p:spPr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completa</a:t>
            </a:r>
            <a:r>
              <a:rPr lang="en-US" dirty="0" smtClean="0"/>
              <a:t> </a:t>
            </a:r>
            <a:r>
              <a:rPr lang="en-US" dirty="0" err="1" smtClean="0"/>
              <a:t>novità</a:t>
            </a:r>
            <a:endParaRPr lang="en-US" dirty="0"/>
          </a:p>
          <a:p>
            <a:r>
              <a:rPr lang="en-US" dirty="0" smtClean="0"/>
              <a:t>Ha </a:t>
            </a:r>
            <a:r>
              <a:rPr lang="en-US" dirty="0" err="1" smtClean="0"/>
              <a:t>attraversato</a:t>
            </a:r>
            <a:r>
              <a:rPr lang="en-US" dirty="0" smtClean="0"/>
              <a:t> </a:t>
            </a:r>
            <a:r>
              <a:rPr lang="en-US" dirty="0" err="1" smtClean="0"/>
              <a:t>tutto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Rinascimento</a:t>
            </a:r>
            <a:endParaRPr lang="en-US" dirty="0"/>
          </a:p>
          <a:p>
            <a:r>
              <a:rPr lang="en-US" dirty="0" smtClean="0"/>
              <a:t>Il </a:t>
            </a:r>
            <a:r>
              <a:rPr lang="en-US" dirty="0" err="1" smtClean="0"/>
              <a:t>classicismo</a:t>
            </a:r>
            <a:r>
              <a:rPr lang="en-US" dirty="0" smtClean="0"/>
              <a:t> </a:t>
            </a:r>
            <a:r>
              <a:rPr lang="en-US" dirty="0" err="1" smtClean="0"/>
              <a:t>altro</a:t>
            </a:r>
            <a:r>
              <a:rPr lang="en-US" dirty="0" smtClean="0"/>
              <a:t> non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un </a:t>
            </a:r>
            <a:r>
              <a:rPr lang="en-US" dirty="0" err="1" smtClean="0"/>
              <a:t>tentativo</a:t>
            </a:r>
            <a:r>
              <a:rPr lang="en-US" dirty="0" smtClean="0"/>
              <a:t> di COMPENSAZIONE, di </a:t>
            </a:r>
            <a:r>
              <a:rPr lang="en-US" dirty="0" err="1" smtClean="0"/>
              <a:t>risoluzione</a:t>
            </a:r>
            <a:r>
              <a:rPr lang="en-US" dirty="0" smtClean="0"/>
              <a:t> di </a:t>
            </a:r>
            <a:r>
              <a:rPr lang="en-US" dirty="0" err="1" smtClean="0"/>
              <a:t>quella</a:t>
            </a:r>
            <a:r>
              <a:rPr lang="en-US" dirty="0" smtClean="0"/>
              <a:t> </a:t>
            </a:r>
            <a:r>
              <a:rPr lang="en-US" dirty="0" err="1" smtClean="0"/>
              <a:t>stessa</a:t>
            </a:r>
            <a:r>
              <a:rPr lang="en-US" dirty="0" smtClean="0"/>
              <a:t> </a:t>
            </a:r>
            <a:r>
              <a:rPr lang="en-US" dirty="0" err="1" smtClean="0"/>
              <a:t>tensione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14127" y="5525721"/>
            <a:ext cx="7381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0225" y="5004412"/>
            <a:ext cx="6263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Vi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è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un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desiderio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di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perferzione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(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intesa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come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vera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e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propria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realizzazione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dell’uomo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)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che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cerca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di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trovare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risposta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nella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perfezione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del </a:t>
            </a:r>
            <a:r>
              <a:rPr lang="en-US" sz="2500" i="1" dirty="0" smtClean="0">
                <a:solidFill>
                  <a:schemeClr val="tx2"/>
                </a:solidFill>
                <a:latin typeface="Garamond"/>
                <a:cs typeface="Garamond"/>
              </a:rPr>
              <a:t>modus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classico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.</a:t>
            </a:r>
            <a:endParaRPr lang="en-US" sz="2500" dirty="0">
              <a:solidFill>
                <a:schemeClr val="tx2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4878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cap="small" dirty="0" smtClean="0">
                <a:latin typeface="+mj-lt"/>
              </a:rPr>
              <a:t>Ma...</a:t>
            </a:r>
            <a:endParaRPr lang="en-US" sz="8000" cap="small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5888" y="1367462"/>
            <a:ext cx="6612047" cy="1216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cap="small" dirty="0" err="1" smtClean="0">
                <a:latin typeface="Garamond"/>
                <a:cs typeface="Garamond"/>
              </a:rPr>
              <a:t>Questo</a:t>
            </a:r>
            <a:r>
              <a:rPr lang="en-US" sz="3600" cap="small" dirty="0" smtClean="0">
                <a:latin typeface="Garamond"/>
                <a:cs typeface="Garamond"/>
              </a:rPr>
              <a:t> </a:t>
            </a:r>
            <a:r>
              <a:rPr lang="en-US" sz="3600" cap="small" dirty="0" err="1" smtClean="0">
                <a:latin typeface="Garamond"/>
                <a:cs typeface="Garamond"/>
              </a:rPr>
              <a:t>tentativo</a:t>
            </a:r>
            <a:r>
              <a:rPr lang="en-US" sz="3600" cap="small" dirty="0" smtClean="0">
                <a:latin typeface="Garamond"/>
                <a:cs typeface="Garamond"/>
              </a:rPr>
              <a:t> di </a:t>
            </a:r>
            <a:r>
              <a:rPr lang="en-US" sz="3600" cap="small" dirty="0" err="1" smtClean="0">
                <a:latin typeface="Garamond"/>
                <a:cs typeface="Garamond"/>
              </a:rPr>
              <a:t>compensazione</a:t>
            </a:r>
            <a:r>
              <a:rPr lang="en-US" sz="3600" cap="small" dirty="0" smtClean="0">
                <a:latin typeface="Garamond"/>
                <a:cs typeface="Garamond"/>
              </a:rPr>
              <a:t> </a:t>
            </a:r>
            <a:r>
              <a:rPr lang="en-US" sz="3600" cap="small" dirty="0" err="1" smtClean="0">
                <a:latin typeface="Garamond"/>
                <a:cs typeface="Garamond"/>
              </a:rPr>
              <a:t>fallisce</a:t>
            </a:r>
            <a:r>
              <a:rPr lang="en-US" dirty="0" smtClean="0">
                <a:latin typeface="Garamond"/>
                <a:cs typeface="Garamond"/>
              </a:rPr>
              <a:t>: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50262" y="2583614"/>
            <a:ext cx="0" cy="412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50262" y="4190931"/>
            <a:ext cx="0" cy="436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21709" y="2929220"/>
            <a:ext cx="612223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La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lezione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degli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antichi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è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b="1" cap="small" dirty="0" err="1">
                <a:solidFill>
                  <a:srgbClr val="3E2979"/>
                </a:solidFill>
                <a:latin typeface="Garamond"/>
                <a:cs typeface="Garamond"/>
              </a:rPr>
              <a:t>insufficiente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per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parlare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di un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mondo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deventato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ormai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troppo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complesso</a:t>
            </a:r>
            <a:endParaRPr lang="en-US" sz="2500" cap="small" dirty="0">
              <a:solidFill>
                <a:srgbClr val="3E2979"/>
              </a:solidFill>
              <a:latin typeface="Garamond"/>
              <a:cs typeface="Garamond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2580" y="4583690"/>
            <a:ext cx="505888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Il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fascino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degli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antichi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a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poco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a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poco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si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degrada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: lo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spirito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vivo di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emulazione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lentamente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si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cap="small" dirty="0" err="1">
                <a:solidFill>
                  <a:srgbClr val="3E2979"/>
                </a:solidFill>
                <a:latin typeface="Garamond"/>
                <a:cs typeface="Garamond"/>
              </a:rPr>
              <a:t>irrigidisce</a:t>
            </a:r>
            <a:r>
              <a:rPr lang="en-US" sz="2500" cap="small" dirty="0">
                <a:solidFill>
                  <a:srgbClr val="3E2979"/>
                </a:solidFill>
                <a:latin typeface="Garamond"/>
                <a:cs typeface="Garamond"/>
              </a:rPr>
              <a:t> in un </a:t>
            </a:r>
            <a:r>
              <a:rPr lang="en-US" sz="2500" b="1" cap="small" dirty="0" err="1">
                <a:solidFill>
                  <a:srgbClr val="3E2979"/>
                </a:solidFill>
                <a:latin typeface="Garamond"/>
                <a:cs typeface="Garamond"/>
              </a:rPr>
              <a:t>ossequio</a:t>
            </a:r>
            <a:r>
              <a:rPr lang="en-US" sz="2500" b="1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b="1" cap="small" dirty="0" err="1">
                <a:solidFill>
                  <a:srgbClr val="3E2979"/>
                </a:solidFill>
                <a:latin typeface="Garamond"/>
                <a:cs typeface="Garamond"/>
              </a:rPr>
              <a:t>tutto</a:t>
            </a:r>
            <a:r>
              <a:rPr lang="en-US" sz="2500" b="1" cap="small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sz="2500" b="1" cap="small" dirty="0" err="1">
                <a:solidFill>
                  <a:srgbClr val="3E2979"/>
                </a:solidFill>
                <a:latin typeface="Garamond"/>
                <a:cs typeface="Garamond"/>
              </a:rPr>
              <a:t>esteriore</a:t>
            </a:r>
            <a:r>
              <a:rPr lang="en-US" sz="2500" dirty="0">
                <a:solidFill>
                  <a:srgbClr val="3E2979"/>
                </a:solidFill>
                <a:latin typeface="Garamond"/>
                <a:cs typeface="Garamond"/>
              </a:rPr>
              <a:t>.</a:t>
            </a:r>
          </a:p>
          <a:p>
            <a:endParaRPr lang="en-US" dirty="0">
              <a:solidFill>
                <a:srgbClr val="3E297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9333" y="4799593"/>
            <a:ext cx="2572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“</a:t>
            </a:r>
            <a:r>
              <a:rPr lang="en-US" dirty="0" err="1">
                <a:solidFill>
                  <a:srgbClr val="3E2979"/>
                </a:solidFill>
                <a:latin typeface="Garamond"/>
                <a:cs typeface="Garamond"/>
              </a:rPr>
              <a:t>Quanto</a:t>
            </a:r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rgbClr val="3E2979"/>
                </a:solidFill>
                <a:latin typeface="Garamond"/>
                <a:cs typeface="Garamond"/>
              </a:rPr>
              <a:t>si</a:t>
            </a:r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rgbClr val="3E2979"/>
                </a:solidFill>
                <a:latin typeface="Garamond"/>
                <a:cs typeface="Garamond"/>
              </a:rPr>
              <a:t>ingannano</a:t>
            </a:r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rgbClr val="3E2979"/>
                </a:solidFill>
                <a:latin typeface="Garamond"/>
                <a:cs typeface="Garamond"/>
              </a:rPr>
              <a:t>coloro</a:t>
            </a:r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rgbClr val="3E2979"/>
                </a:solidFill>
                <a:latin typeface="Garamond"/>
                <a:cs typeface="Garamond"/>
              </a:rPr>
              <a:t>che</a:t>
            </a:r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 a </a:t>
            </a:r>
            <a:r>
              <a:rPr lang="en-US" dirty="0" err="1">
                <a:solidFill>
                  <a:srgbClr val="3E2979"/>
                </a:solidFill>
                <a:latin typeface="Garamond"/>
                <a:cs typeface="Garamond"/>
              </a:rPr>
              <a:t>ogni</a:t>
            </a:r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rgbClr val="3E2979"/>
                </a:solidFill>
                <a:latin typeface="Garamond"/>
                <a:cs typeface="Garamond"/>
              </a:rPr>
              <a:t>parola</a:t>
            </a:r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 </a:t>
            </a:r>
            <a:r>
              <a:rPr lang="en-US" dirty="0" err="1">
                <a:solidFill>
                  <a:srgbClr val="3E2979"/>
                </a:solidFill>
                <a:latin typeface="Garamond"/>
                <a:cs typeface="Garamond"/>
              </a:rPr>
              <a:t>allegano</a:t>
            </a:r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 e’ </a:t>
            </a:r>
            <a:r>
              <a:rPr lang="en-US" dirty="0" err="1">
                <a:solidFill>
                  <a:srgbClr val="3E2979"/>
                </a:solidFill>
                <a:latin typeface="Garamond"/>
                <a:cs typeface="Garamond"/>
              </a:rPr>
              <a:t>romani</a:t>
            </a:r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” (</a:t>
            </a:r>
            <a:r>
              <a:rPr lang="en-US" dirty="0" err="1">
                <a:solidFill>
                  <a:srgbClr val="3E2979"/>
                </a:solidFill>
                <a:latin typeface="Garamond"/>
                <a:cs typeface="Garamond"/>
              </a:rPr>
              <a:t>Guicciardini</a:t>
            </a:r>
            <a:r>
              <a:rPr lang="en-US" dirty="0">
                <a:solidFill>
                  <a:srgbClr val="3E2979"/>
                </a:solidFill>
                <a:latin typeface="Garamond"/>
                <a:cs typeface="Garamond"/>
              </a:rPr>
              <a:t>)</a:t>
            </a:r>
          </a:p>
          <a:p>
            <a:endParaRPr lang="en-US" dirty="0">
              <a:solidFill>
                <a:srgbClr val="3E2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>
                <a:latin typeface="+mj-lt"/>
              </a:rPr>
              <a:t>Mondo </a:t>
            </a:r>
            <a:r>
              <a:rPr lang="en-US" cap="small" dirty="0" err="1" smtClean="0">
                <a:latin typeface="+mj-lt"/>
              </a:rPr>
              <a:t>ormai</a:t>
            </a:r>
            <a:r>
              <a:rPr lang="en-US" cap="small" dirty="0" smtClean="0">
                <a:latin typeface="+mj-lt"/>
              </a:rPr>
              <a:t> </a:t>
            </a:r>
            <a:r>
              <a:rPr lang="en-US" cap="small" dirty="0" err="1" smtClean="0">
                <a:latin typeface="+mj-lt"/>
              </a:rPr>
              <a:t>troppo</a:t>
            </a:r>
            <a:r>
              <a:rPr lang="en-US" cap="small" dirty="0" smtClean="0">
                <a:latin typeface="+mj-lt"/>
              </a:rPr>
              <a:t> </a:t>
            </a:r>
            <a:r>
              <a:rPr lang="en-US" cap="small" dirty="0" err="1" smtClean="0">
                <a:latin typeface="+mj-lt"/>
              </a:rPr>
              <a:t>complesso</a:t>
            </a:r>
            <a:r>
              <a:rPr lang="en-US" cap="small" dirty="0" smtClean="0">
                <a:latin typeface="+mj-lt"/>
              </a:rPr>
              <a:t>?</a:t>
            </a:r>
            <a:endParaRPr lang="en-US" cap="small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Scoperte</a:t>
            </a:r>
            <a:r>
              <a:rPr lang="en-US" dirty="0" smtClean="0"/>
              <a:t> </a:t>
            </a:r>
            <a:r>
              <a:rPr lang="en-US" dirty="0" err="1" smtClean="0"/>
              <a:t>Geografiche</a:t>
            </a:r>
            <a:r>
              <a:rPr lang="en-US" dirty="0" smtClean="0"/>
              <a:t> (1492, America)</a:t>
            </a:r>
          </a:p>
          <a:p>
            <a:r>
              <a:rPr lang="en-US" dirty="0" smtClean="0"/>
              <a:t>1517 </a:t>
            </a:r>
            <a:r>
              <a:rPr lang="en-US" dirty="0" err="1" smtClean="0"/>
              <a:t>Tesi</a:t>
            </a:r>
            <a:r>
              <a:rPr lang="en-US" dirty="0" smtClean="0"/>
              <a:t> di Wittenberg</a:t>
            </a:r>
          </a:p>
          <a:p>
            <a:r>
              <a:rPr lang="en-US" dirty="0" smtClean="0"/>
              <a:t>1559 Pace di </a:t>
            </a:r>
            <a:r>
              <a:rPr lang="en-US" dirty="0" err="1" smtClean="0"/>
              <a:t>Cateau-Cambresis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5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241" y="1836457"/>
            <a:ext cx="64965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Alla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tensione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esistenziale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,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tipica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dell’uomo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,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che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ha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attraversato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tutto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il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Rinascimento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,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viene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a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sommarsi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una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nuova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mancanza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di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certezze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:</a:t>
            </a:r>
            <a:endParaRPr lang="en-US" sz="2500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91274" y="3185372"/>
            <a:ext cx="0" cy="358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61324" y="3646335"/>
            <a:ext cx="46598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Il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mondo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si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è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apliato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e con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esso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la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concezione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dei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costumi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e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della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cultura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dell’uomo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stesso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+mj-lt"/>
              </a:rPr>
              <a:t>Mondo </a:t>
            </a:r>
            <a:r>
              <a:rPr lang="en-US" cap="small" dirty="0" err="1">
                <a:latin typeface="+mj-lt"/>
              </a:rPr>
              <a:t>ormai</a:t>
            </a:r>
            <a:r>
              <a:rPr lang="en-US" cap="small" dirty="0">
                <a:latin typeface="+mj-lt"/>
              </a:rPr>
              <a:t> </a:t>
            </a:r>
            <a:r>
              <a:rPr lang="en-US" cap="small" dirty="0" err="1">
                <a:latin typeface="+mj-lt"/>
              </a:rPr>
              <a:t>troppo</a:t>
            </a:r>
            <a:r>
              <a:rPr lang="en-US" cap="small" dirty="0">
                <a:latin typeface="+mj-lt"/>
              </a:rPr>
              <a:t> </a:t>
            </a:r>
            <a:r>
              <a:rPr lang="en-US" cap="small" dirty="0" err="1">
                <a:latin typeface="+mj-lt"/>
              </a:rPr>
              <a:t>complesso</a:t>
            </a:r>
            <a:r>
              <a:rPr lang="en-US" cap="small" dirty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1799" y="5088253"/>
            <a:ext cx="565430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500" dirty="0">
                <a:solidFill>
                  <a:srgbClr val="2F1F58"/>
                </a:solidFill>
                <a:latin typeface="Garamond"/>
                <a:cs typeface="Garamond"/>
              </a:rPr>
              <a:t>La </a:t>
            </a:r>
            <a:r>
              <a:rPr lang="en-US" sz="2500" dirty="0" err="1">
                <a:solidFill>
                  <a:srgbClr val="2F1F58"/>
                </a:solidFill>
                <a:latin typeface="Garamond"/>
                <a:cs typeface="Garamond"/>
              </a:rPr>
              <a:t>riforma</a:t>
            </a:r>
            <a:r>
              <a:rPr lang="en-US" sz="2500" dirty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>
                <a:solidFill>
                  <a:srgbClr val="2F1F58"/>
                </a:solidFill>
                <a:latin typeface="Garamond"/>
                <a:cs typeface="Garamond"/>
              </a:rPr>
              <a:t>luterana</a:t>
            </a:r>
            <a:r>
              <a:rPr lang="en-US" sz="2500" dirty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>
                <a:solidFill>
                  <a:srgbClr val="2F1F58"/>
                </a:solidFill>
                <a:latin typeface="Garamond"/>
                <a:cs typeface="Garamond"/>
              </a:rPr>
              <a:t>è</a:t>
            </a:r>
            <a:r>
              <a:rPr lang="en-US" sz="2500" dirty="0">
                <a:solidFill>
                  <a:srgbClr val="2F1F58"/>
                </a:solidFill>
                <a:latin typeface="Garamond"/>
                <a:cs typeface="Garamond"/>
              </a:rPr>
              <a:t> un </a:t>
            </a:r>
            <a:r>
              <a:rPr lang="en-US" sz="2500" dirty="0" err="1">
                <a:solidFill>
                  <a:srgbClr val="2F1F58"/>
                </a:solidFill>
                <a:latin typeface="Garamond"/>
                <a:cs typeface="Garamond"/>
              </a:rPr>
              <a:t>fenomeno</a:t>
            </a:r>
            <a:r>
              <a:rPr lang="en-US" sz="2500" dirty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>
                <a:solidFill>
                  <a:srgbClr val="2F1F58"/>
                </a:solidFill>
                <a:latin typeface="Garamond"/>
                <a:cs typeface="Garamond"/>
              </a:rPr>
              <a:t>destabilizzante</a:t>
            </a:r>
            <a:r>
              <a:rPr lang="en-US" sz="2500" dirty="0">
                <a:solidFill>
                  <a:srgbClr val="2F1F58"/>
                </a:solidFill>
                <a:latin typeface="Garamond"/>
                <a:cs typeface="Garamond"/>
              </a:rPr>
              <a:t>, </a:t>
            </a:r>
            <a:r>
              <a:rPr lang="en-US" sz="2500" dirty="0" err="1">
                <a:solidFill>
                  <a:srgbClr val="2F1F58"/>
                </a:solidFill>
                <a:latin typeface="Garamond"/>
                <a:cs typeface="Garamond"/>
              </a:rPr>
              <a:t>vera</a:t>
            </a:r>
            <a:r>
              <a:rPr lang="en-US" sz="2500" dirty="0">
                <a:solidFill>
                  <a:srgbClr val="2F1F58"/>
                </a:solidFill>
                <a:latin typeface="Garamond"/>
                <a:cs typeface="Garamond"/>
              </a:rPr>
              <a:t> e </a:t>
            </a:r>
            <a:r>
              <a:rPr lang="en-US" sz="2500" dirty="0" err="1">
                <a:solidFill>
                  <a:srgbClr val="2F1F58"/>
                </a:solidFill>
                <a:latin typeface="Garamond"/>
                <a:cs typeface="Garamond"/>
              </a:rPr>
              <a:t>propria</a:t>
            </a:r>
            <a:r>
              <a:rPr lang="en-US" sz="2500" dirty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>
                <a:solidFill>
                  <a:srgbClr val="2F1F58"/>
                </a:solidFill>
                <a:latin typeface="Garamond"/>
                <a:cs typeface="Garamond"/>
              </a:rPr>
              <a:t>punta</a:t>
            </a:r>
            <a:r>
              <a:rPr lang="en-US" sz="2500" dirty="0">
                <a:solidFill>
                  <a:srgbClr val="2F1F58"/>
                </a:solidFill>
                <a:latin typeface="Garamond"/>
                <a:cs typeface="Garamond"/>
              </a:rPr>
              <a:t> di un iceberg.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1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cap="small" dirty="0" smtClean="0"/>
              <a:t>E davanti a questa nuova incertezza e acuita inquietudine?</a:t>
            </a:r>
            <a:endParaRPr lang="it-IT" cap="small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8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4200" y="1912664"/>
            <a:ext cx="5446714" cy="1730375"/>
          </a:xfrm>
        </p:spPr>
        <p:txBody>
          <a:bodyPr/>
          <a:lstStyle/>
          <a:p>
            <a:r>
              <a:rPr lang="en-US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Irrigidimento</a:t>
            </a:r>
            <a:r>
              <a:rPr lang="en-US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della</a:t>
            </a:r>
            <a:r>
              <a:rPr lang="en-US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regola</a:t>
            </a:r>
            <a:r>
              <a:rPr lang="en-US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in </a:t>
            </a:r>
            <a:r>
              <a:rPr lang="en-US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ogni</a:t>
            </a:r>
            <a:r>
              <a:rPr lang="en-US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ambito</a:t>
            </a:r>
            <a:endParaRPr lang="en-US" cap="smal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2734750" y="3643039"/>
            <a:ext cx="1842807" cy="617447"/>
          </a:xfrm>
          <a:prstGeom prst="straightConnector1">
            <a:avLst/>
          </a:prstGeom>
          <a:ln>
            <a:solidFill>
              <a:schemeClr val="bg2">
                <a:lumMod val="20000"/>
                <a:lumOff val="80000"/>
                <a:alpha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7557" y="3643039"/>
            <a:ext cx="1815006" cy="617447"/>
          </a:xfrm>
          <a:prstGeom prst="straightConnector1">
            <a:avLst/>
          </a:prstGeom>
          <a:ln>
            <a:solidFill>
              <a:schemeClr val="bg2">
                <a:lumMod val="20000"/>
                <a:lumOff val="80000"/>
                <a:alpha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2310" y="4096621"/>
            <a:ext cx="14749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cap="small" dirty="0" err="1" smtClean="0">
                <a:solidFill>
                  <a:srgbClr val="E8E3F6"/>
                </a:solidFill>
                <a:latin typeface="+mj-lt"/>
                <a:cs typeface="Garamond"/>
              </a:rPr>
              <a:t>Religioso</a:t>
            </a:r>
            <a:endParaRPr lang="en-US" sz="3500" cap="small" dirty="0">
              <a:solidFill>
                <a:srgbClr val="E8E3F6"/>
              </a:solidFill>
              <a:latin typeface="+mj-lt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2563" y="4096621"/>
            <a:ext cx="28520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cap="small" dirty="0" smtClean="0">
                <a:solidFill>
                  <a:srgbClr val="E8E3F6"/>
                </a:solidFill>
                <a:latin typeface="+mj-lt"/>
              </a:rPr>
              <a:t>Artistico-culturale</a:t>
            </a:r>
            <a:endParaRPr lang="it-IT" sz="3500" cap="small" dirty="0">
              <a:solidFill>
                <a:srgbClr val="E8E3F6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1679771" y="4727563"/>
            <a:ext cx="0" cy="925774"/>
          </a:xfrm>
          <a:prstGeom prst="straightConnector1">
            <a:avLst/>
          </a:prstGeom>
          <a:ln>
            <a:solidFill>
              <a:srgbClr val="F1EEF9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3448" y="5819219"/>
            <a:ext cx="2352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cap="small" dirty="0" err="1" smtClean="0">
                <a:solidFill>
                  <a:schemeClr val="tx2"/>
                </a:solidFill>
                <a:latin typeface="+mj-lt"/>
              </a:rPr>
              <a:t>Controriforma</a:t>
            </a:r>
            <a:endParaRPr lang="en-US" sz="3500" cap="small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690886" y="4690357"/>
            <a:ext cx="0" cy="925774"/>
          </a:xfrm>
          <a:prstGeom prst="straightConnector1">
            <a:avLst/>
          </a:prstGeom>
          <a:ln>
            <a:solidFill>
              <a:srgbClr val="F1EEF9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1731" y="5688884"/>
            <a:ext cx="30828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cap="small" dirty="0" err="1" smtClean="0">
                <a:solidFill>
                  <a:schemeClr val="tx2"/>
                </a:solidFill>
                <a:latin typeface="+mj-lt"/>
              </a:rPr>
              <a:t>Centralità</a:t>
            </a:r>
            <a:r>
              <a:rPr lang="en-US" sz="3500" cap="small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500" cap="small" dirty="0" err="1" smtClean="0">
                <a:solidFill>
                  <a:schemeClr val="tx2"/>
                </a:solidFill>
                <a:latin typeface="+mj-lt"/>
              </a:rPr>
              <a:t>della</a:t>
            </a:r>
            <a:endParaRPr lang="en-US" sz="3500" cap="small" dirty="0">
              <a:solidFill>
                <a:schemeClr val="tx2"/>
              </a:solidFill>
              <a:latin typeface="+mj-lt"/>
            </a:endParaRPr>
          </a:p>
          <a:p>
            <a:r>
              <a:rPr lang="en-US" sz="3500" cap="small" dirty="0" err="1" smtClean="0">
                <a:solidFill>
                  <a:schemeClr val="tx2"/>
                </a:solidFill>
                <a:latin typeface="+mj-lt"/>
              </a:rPr>
              <a:t>Poetica</a:t>
            </a:r>
            <a:r>
              <a:rPr lang="en-US" sz="3500" cap="small" dirty="0" smtClean="0">
                <a:solidFill>
                  <a:schemeClr val="tx2"/>
                </a:solidFill>
                <a:latin typeface="+mj-lt"/>
              </a:rPr>
              <a:t> di </a:t>
            </a:r>
            <a:r>
              <a:rPr lang="en-US" sz="3500" cap="small" dirty="0" err="1" smtClean="0">
                <a:solidFill>
                  <a:schemeClr val="tx2"/>
                </a:solidFill>
                <a:latin typeface="+mj-lt"/>
              </a:rPr>
              <a:t>Aristotele</a:t>
            </a:r>
            <a:endParaRPr lang="en-US" sz="3500" cap="small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00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8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Aristotele</a:t>
            </a:r>
            <a:endParaRPr lang="en-US" sz="8000" cap="small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1536 </a:t>
            </a:r>
            <a:r>
              <a:rPr lang="en-US" dirty="0" err="1" smtClean="0">
                <a:latin typeface="Garamond"/>
                <a:cs typeface="Garamond"/>
              </a:rPr>
              <a:t>Traduzione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latina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della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Poetica</a:t>
            </a:r>
            <a:r>
              <a:rPr lang="en-US" dirty="0" smtClean="0">
                <a:latin typeface="Garamond"/>
                <a:cs typeface="Garamond"/>
              </a:rPr>
              <a:t> (</a:t>
            </a:r>
            <a:r>
              <a:rPr lang="en-US" dirty="0" err="1" smtClean="0">
                <a:latin typeface="Garamond"/>
                <a:cs typeface="Garamond"/>
              </a:rPr>
              <a:t>esisteva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una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traduzione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quattrocentesca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insoddisfacente</a:t>
            </a:r>
            <a:r>
              <a:rPr lang="en-US" dirty="0" smtClean="0">
                <a:latin typeface="Garamond"/>
                <a:cs typeface="Garamond"/>
              </a:rPr>
              <a:t>)</a:t>
            </a:r>
          </a:p>
          <a:p>
            <a:pPr algn="ctr"/>
            <a:r>
              <a:rPr lang="en-US" dirty="0" err="1" smtClean="0">
                <a:latin typeface="Garamond"/>
                <a:cs typeface="Garamond"/>
              </a:rPr>
              <a:t>Metà</a:t>
            </a:r>
            <a:r>
              <a:rPr lang="en-US" dirty="0" smtClean="0">
                <a:latin typeface="Garamond"/>
                <a:cs typeface="Garamond"/>
              </a:rPr>
              <a:t> ‘500 </a:t>
            </a:r>
            <a:r>
              <a:rPr lang="en-US" dirty="0" err="1" smtClean="0">
                <a:latin typeface="Garamond"/>
                <a:cs typeface="Garamond"/>
              </a:rPr>
              <a:t>numerosissimi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i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commenti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all’opera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aristotelica</a:t>
            </a:r>
            <a:r>
              <a:rPr lang="en-US" dirty="0" smtClean="0">
                <a:latin typeface="Garamond"/>
                <a:cs typeface="Garamond"/>
              </a:rPr>
              <a:t> (1570 </a:t>
            </a:r>
            <a:r>
              <a:rPr lang="en-US" i="1" dirty="0" err="1" smtClean="0">
                <a:latin typeface="Garamond"/>
                <a:cs typeface="Garamond"/>
              </a:rPr>
              <a:t>Poetica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dirty="0" err="1" smtClean="0">
                <a:latin typeface="Garamond"/>
                <a:cs typeface="Garamond"/>
              </a:rPr>
              <a:t>aristotelica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dirty="0" err="1" smtClean="0">
                <a:latin typeface="Garamond"/>
                <a:cs typeface="Garamond"/>
              </a:rPr>
              <a:t>volgarizzata</a:t>
            </a:r>
            <a:r>
              <a:rPr lang="en-US" i="1" dirty="0" smtClean="0">
                <a:latin typeface="Garamond"/>
                <a:cs typeface="Garamond"/>
              </a:rPr>
              <a:t> e </a:t>
            </a:r>
            <a:r>
              <a:rPr lang="en-US" i="1" dirty="0" err="1" smtClean="0">
                <a:latin typeface="Garamond"/>
                <a:cs typeface="Garamond"/>
              </a:rPr>
              <a:t>spos</a:t>
            </a:r>
            <a:r>
              <a:rPr lang="en-US" dirty="0" err="1" smtClean="0">
                <a:latin typeface="Garamond"/>
                <a:cs typeface="Garamond"/>
              </a:rPr>
              <a:t>ta</a:t>
            </a:r>
            <a:r>
              <a:rPr lang="en-US" dirty="0" smtClean="0">
                <a:latin typeface="Garamond"/>
                <a:cs typeface="Garamond"/>
              </a:rPr>
              <a:t>, </a:t>
            </a:r>
            <a:r>
              <a:rPr lang="en-US" dirty="0" err="1" smtClean="0">
                <a:latin typeface="Garamond"/>
                <a:cs typeface="Garamond"/>
              </a:rPr>
              <a:t>Ludovico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Castelvetro</a:t>
            </a:r>
            <a:r>
              <a:rPr lang="en-US" dirty="0" smtClean="0">
                <a:latin typeface="Garamond"/>
                <a:cs typeface="Garamond"/>
              </a:rPr>
              <a:t>)</a:t>
            </a:r>
          </a:p>
          <a:p>
            <a:pPr algn="ctr"/>
            <a:r>
              <a:rPr lang="en-US" dirty="0" err="1" smtClean="0">
                <a:latin typeface="Garamond"/>
                <a:cs typeface="Garamond"/>
              </a:rPr>
              <a:t>Interpretazione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precettistica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dell’opera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aristotelica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che</a:t>
            </a:r>
            <a:r>
              <a:rPr lang="en-US" dirty="0" smtClean="0">
                <a:latin typeface="Garamond"/>
                <a:cs typeface="Garamond"/>
              </a:rPr>
              <a:t> era </a:t>
            </a:r>
            <a:r>
              <a:rPr lang="en-US" dirty="0" err="1" smtClean="0">
                <a:latin typeface="Garamond"/>
                <a:cs typeface="Garamond"/>
              </a:rPr>
              <a:t>invece</a:t>
            </a:r>
            <a:r>
              <a:rPr lang="en-US" dirty="0" smtClean="0">
                <a:latin typeface="Garamond"/>
                <a:cs typeface="Garamond"/>
              </a:rPr>
              <a:t> opera </a:t>
            </a:r>
            <a:r>
              <a:rPr lang="en-US" dirty="0" err="1" smtClean="0">
                <a:latin typeface="Garamond"/>
                <a:cs typeface="Garamond"/>
              </a:rPr>
              <a:t>descrittiva</a:t>
            </a:r>
            <a:endParaRPr lang="en-US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3593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Un </a:t>
            </a:r>
            <a:r>
              <a:rPr lang="en-US" sz="6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vero</a:t>
            </a:r>
            <a:r>
              <a:rPr lang="en-US" sz="6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e </a:t>
            </a:r>
            <a:r>
              <a:rPr lang="en-US" sz="6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proprio</a:t>
            </a:r>
            <a:r>
              <a:rPr lang="en-US" sz="6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6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apparato</a:t>
            </a:r>
            <a:r>
              <a:rPr lang="en-US" sz="6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6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dottrinario</a:t>
            </a:r>
            <a:endParaRPr lang="en-US" sz="6000" cap="small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latin typeface="Garamond"/>
              <a:cs typeface="Garamond"/>
            </a:endParaRPr>
          </a:p>
          <a:p>
            <a:pPr algn="ctr"/>
            <a:r>
              <a:rPr lang="en-US" b="1" dirty="0" smtClean="0">
                <a:latin typeface="Garamond"/>
                <a:cs typeface="Garamond"/>
              </a:rPr>
              <a:t>Mimesis</a:t>
            </a:r>
            <a:r>
              <a:rPr lang="en-US" dirty="0" smtClean="0">
                <a:latin typeface="Garamond"/>
                <a:cs typeface="Garamond"/>
              </a:rPr>
              <a:t>: la </a:t>
            </a:r>
            <a:r>
              <a:rPr lang="en-US" dirty="0" err="1" smtClean="0">
                <a:latin typeface="Garamond"/>
                <a:cs typeface="Garamond"/>
              </a:rPr>
              <a:t>poesia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è</a:t>
            </a:r>
            <a:r>
              <a:rPr lang="en-US" dirty="0" smtClean="0">
                <a:latin typeface="Garamond"/>
                <a:cs typeface="Garamond"/>
              </a:rPr>
              <a:t> arte </a:t>
            </a:r>
            <a:r>
              <a:rPr lang="en-US" dirty="0" err="1" smtClean="0">
                <a:latin typeface="Garamond"/>
                <a:cs typeface="Garamond"/>
              </a:rPr>
              <a:t>mimetica</a:t>
            </a:r>
            <a:r>
              <a:rPr lang="en-US" dirty="0" smtClean="0">
                <a:latin typeface="Garamond"/>
                <a:cs typeface="Garamond"/>
              </a:rPr>
              <a:t>, “</a:t>
            </a:r>
            <a:r>
              <a:rPr lang="en-US" dirty="0" err="1" smtClean="0">
                <a:latin typeface="Garamond"/>
                <a:cs typeface="Garamond"/>
              </a:rPr>
              <a:t>imitazione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della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natura</a:t>
            </a:r>
            <a:r>
              <a:rPr lang="en-US" dirty="0" smtClean="0">
                <a:latin typeface="Garamond"/>
                <a:cs typeface="Garamond"/>
              </a:rPr>
              <a:t>”. Il </a:t>
            </a:r>
            <a:r>
              <a:rPr lang="en-US" dirty="0" err="1" smtClean="0">
                <a:latin typeface="Garamond"/>
                <a:cs typeface="Garamond"/>
              </a:rPr>
              <a:t>poeta</a:t>
            </a:r>
            <a:r>
              <a:rPr lang="en-US" dirty="0" smtClean="0">
                <a:latin typeface="Garamond"/>
                <a:cs typeface="Garamond"/>
              </a:rPr>
              <a:t> non </a:t>
            </a:r>
            <a:r>
              <a:rPr lang="en-US" dirty="0" err="1" smtClean="0">
                <a:latin typeface="Garamond"/>
                <a:cs typeface="Garamond"/>
              </a:rPr>
              <a:t>deve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copiare</a:t>
            </a:r>
            <a:r>
              <a:rPr lang="en-US" dirty="0" smtClean="0">
                <a:latin typeface="Garamond"/>
                <a:cs typeface="Garamond"/>
              </a:rPr>
              <a:t> la </a:t>
            </a:r>
            <a:r>
              <a:rPr lang="en-US" dirty="0" err="1" smtClean="0">
                <a:latin typeface="Garamond"/>
                <a:cs typeface="Garamond"/>
              </a:rPr>
              <a:t>realtà</a:t>
            </a:r>
            <a:r>
              <a:rPr lang="en-US" dirty="0" smtClean="0">
                <a:latin typeface="Garamond"/>
                <a:cs typeface="Garamond"/>
              </a:rPr>
              <a:t>, ma </a:t>
            </a:r>
            <a:r>
              <a:rPr lang="en-US" dirty="0" err="1" smtClean="0">
                <a:latin typeface="Garamond"/>
                <a:cs typeface="Garamond"/>
              </a:rPr>
              <a:t>operare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una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selezione</a:t>
            </a:r>
            <a:r>
              <a:rPr lang="en-US" dirty="0" smtClean="0">
                <a:latin typeface="Garamond"/>
                <a:cs typeface="Garamond"/>
              </a:rPr>
              <a:t>, </a:t>
            </a:r>
            <a:r>
              <a:rPr lang="en-US" dirty="0" err="1" smtClean="0">
                <a:latin typeface="Garamond"/>
                <a:cs typeface="Garamond"/>
              </a:rPr>
              <a:t>escludendo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l’imperfetto</a:t>
            </a:r>
            <a:r>
              <a:rPr lang="en-US" dirty="0" smtClean="0">
                <a:latin typeface="Garamond"/>
                <a:cs typeface="Garamond"/>
              </a:rPr>
              <a:t> e </a:t>
            </a:r>
            <a:r>
              <a:rPr lang="en-US" dirty="0" err="1" smtClean="0">
                <a:latin typeface="Garamond"/>
                <a:cs typeface="Garamond"/>
              </a:rPr>
              <a:t>il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caduco</a:t>
            </a:r>
            <a:r>
              <a:rPr lang="en-US" dirty="0" smtClean="0">
                <a:latin typeface="Garamond"/>
                <a:cs typeface="Garamond"/>
              </a:rPr>
              <a:t>.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39058" y="4096621"/>
            <a:ext cx="10242" cy="614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1340" y="4702504"/>
            <a:ext cx="487543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Il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poeta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non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deve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,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però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,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occuparsi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del Vero (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materia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dello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storico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), ma del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verisimile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: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quelle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cose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“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che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non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sono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mai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accadute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, ma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che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potrebbero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e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dovrebbero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accadere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” (</a:t>
            </a:r>
            <a:r>
              <a:rPr lang="en-US" sz="2500" dirty="0" err="1" smtClean="0">
                <a:solidFill>
                  <a:schemeClr val="tx2"/>
                </a:solidFill>
                <a:latin typeface="Garamond"/>
                <a:cs typeface="Garamond"/>
              </a:rPr>
              <a:t>Scaligero</a:t>
            </a:r>
            <a:r>
              <a:rPr lang="en-US" sz="2500" dirty="0" smtClean="0">
                <a:solidFill>
                  <a:schemeClr val="tx2"/>
                </a:solidFill>
                <a:latin typeface="Garamond"/>
                <a:cs typeface="Garamond"/>
              </a:rPr>
              <a:t>)</a:t>
            </a:r>
            <a:endParaRPr lang="en-US" sz="2500" dirty="0">
              <a:solidFill>
                <a:schemeClr val="tx2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5032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Un </a:t>
            </a:r>
            <a:r>
              <a:rPr lang="en-US" sz="6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vero</a:t>
            </a:r>
            <a:r>
              <a:rPr lang="en-US" sz="6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e </a:t>
            </a:r>
            <a:r>
              <a:rPr lang="en-US" sz="6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proprio</a:t>
            </a:r>
            <a:r>
              <a:rPr lang="en-US" sz="6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6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apparato</a:t>
            </a:r>
            <a:r>
              <a:rPr lang="en-US" sz="6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6000" cap="smal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dottrinario</a:t>
            </a:r>
            <a:endParaRPr lang="en-US" sz="6000" cap="small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Garamond"/>
                <a:cs typeface="Garamond"/>
              </a:rPr>
              <a:t>Unità</a:t>
            </a:r>
            <a:r>
              <a:rPr lang="en-US" b="1" dirty="0" smtClean="0">
                <a:latin typeface="Garamond"/>
                <a:cs typeface="Garamond"/>
              </a:rPr>
              <a:t> </a:t>
            </a:r>
            <a:r>
              <a:rPr lang="en-US" b="1" dirty="0" err="1" smtClean="0">
                <a:latin typeface="Garamond"/>
                <a:cs typeface="Garamond"/>
              </a:rPr>
              <a:t>aristoteliche</a:t>
            </a:r>
            <a:endParaRPr lang="en-US" b="1" dirty="0" smtClean="0">
              <a:latin typeface="Garamond"/>
              <a:cs typeface="Garamond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47960" y="2447731"/>
            <a:ext cx="2120199" cy="78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5221" y="3277297"/>
            <a:ext cx="1243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2F1F58"/>
                </a:solidFill>
                <a:latin typeface="Garamond"/>
                <a:cs typeface="Garamond"/>
              </a:rPr>
              <a:t>Azione</a:t>
            </a:r>
            <a:endParaRPr lang="en-US" sz="2800" b="1" dirty="0" smtClean="0">
              <a:solidFill>
                <a:srgbClr val="2F1F58"/>
              </a:solidFill>
              <a:latin typeface="Garamond"/>
              <a:cs typeface="Garamond"/>
            </a:endParaRPr>
          </a:p>
          <a:p>
            <a:endParaRPr lang="en-US" sz="2800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68159" y="2447731"/>
            <a:ext cx="1" cy="1097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78419" y="3655011"/>
            <a:ext cx="1258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F1F58"/>
                </a:solidFill>
                <a:latin typeface="Garamond"/>
                <a:cs typeface="Garamond"/>
              </a:rPr>
              <a:t>Tempo</a:t>
            </a:r>
          </a:p>
          <a:p>
            <a:endParaRPr lang="en-US" sz="2800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9995" y="3237554"/>
            <a:ext cx="1173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2F1F58"/>
                </a:solidFill>
                <a:latin typeface="Garamond"/>
                <a:cs typeface="Garamond"/>
              </a:rPr>
              <a:t>Luogo</a:t>
            </a:r>
            <a:endParaRPr lang="en-US" sz="2800" b="1" dirty="0" smtClean="0">
              <a:solidFill>
                <a:srgbClr val="2F1F58"/>
              </a:solidFill>
              <a:latin typeface="Garamond"/>
              <a:cs typeface="Garamond"/>
            </a:endParaRPr>
          </a:p>
          <a:p>
            <a:endParaRPr lang="en-US" sz="2800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68160" y="2447731"/>
            <a:ext cx="2235953" cy="78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556679" y="4231404"/>
            <a:ext cx="2" cy="612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5424" y="4946032"/>
            <a:ext cx="20743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Un solo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giorno</a:t>
            </a:r>
            <a:endParaRPr lang="en-US" sz="2500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428" y="4426413"/>
            <a:ext cx="223146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Un solo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luogo</a:t>
            </a:r>
            <a:endParaRPr lang="en-US" sz="2500" dirty="0" smtClean="0">
              <a:solidFill>
                <a:srgbClr val="2F1F58"/>
              </a:solidFill>
              <a:latin typeface="Garamond"/>
              <a:cs typeface="Garamond"/>
            </a:endParaRPr>
          </a:p>
          <a:p>
            <a:pPr algn="ctr"/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(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solitamente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una</a:t>
            </a:r>
            <a:endParaRPr lang="en-US" sz="2500" dirty="0">
              <a:solidFill>
                <a:srgbClr val="2F1F58"/>
              </a:solidFill>
              <a:latin typeface="Garamond"/>
              <a:cs typeface="Garamond"/>
            </a:endParaRPr>
          </a:p>
          <a:p>
            <a:pPr algn="ctr"/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Reggia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)</a:t>
            </a:r>
            <a:endParaRPr lang="en-US" sz="2500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331161" y="3813562"/>
            <a:ext cx="2" cy="612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554386" y="3813981"/>
            <a:ext cx="2" cy="612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7882" y="4440471"/>
            <a:ext cx="2653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Un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unico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caso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tragico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,</a:t>
            </a:r>
          </a:p>
          <a:p>
            <a:pPr algn="ctr"/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senza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intrecci</a:t>
            </a:r>
            <a:r>
              <a:rPr lang="en-US" sz="2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2500" dirty="0" err="1" smtClean="0">
                <a:solidFill>
                  <a:srgbClr val="2F1F58"/>
                </a:solidFill>
                <a:latin typeface="Garamond"/>
                <a:cs typeface="Garamond"/>
              </a:rPr>
              <a:t>secondari</a:t>
            </a:r>
            <a:endParaRPr lang="en-US" sz="2500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0212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  <p:bldP spid="11" grpId="0"/>
      <p:bldP spid="12" grpId="0"/>
      <p:bldP spid="18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873" y="213892"/>
            <a:ext cx="3612822" cy="695875"/>
          </a:xfrm>
        </p:spPr>
        <p:txBody>
          <a:bodyPr/>
          <a:lstStyle/>
          <a:p>
            <a:r>
              <a:rPr lang="en-US" cap="small" dirty="0" err="1" smtClean="0">
                <a:latin typeface="+mj-lt"/>
                <a:cs typeface="Garamond"/>
              </a:rPr>
              <a:t>Manierismo</a:t>
            </a:r>
            <a:endParaRPr lang="en-US" cap="small" dirty="0">
              <a:latin typeface="+mj-lt"/>
              <a:cs typeface="Garamon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79984" y="1164166"/>
            <a:ext cx="3613792" cy="531284"/>
          </a:xfrm>
        </p:spPr>
        <p:txBody>
          <a:bodyPr>
            <a:normAutofit/>
          </a:bodyPr>
          <a:lstStyle/>
          <a:p>
            <a:r>
              <a:rPr lang="en-US" sz="2800" b="1" cap="small" dirty="0" smtClean="0">
                <a:latin typeface="+mj-lt"/>
                <a:cs typeface="Garamond"/>
              </a:rPr>
              <a:t>Letteratura</a:t>
            </a:r>
            <a:r>
              <a:rPr lang="en-US" sz="2800" b="1" cap="small" dirty="0" smtClean="0">
                <a:latin typeface="Garamond"/>
                <a:cs typeface="Garamond"/>
              </a:rPr>
              <a:t> </a:t>
            </a:r>
            <a:endParaRPr lang="en-US" sz="2800" b="1" cap="small" dirty="0">
              <a:latin typeface="Garamond"/>
              <a:cs typeface="Garamon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37583" y="1991253"/>
            <a:ext cx="4068763" cy="491595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it-IT" dirty="0" smtClean="0">
                <a:latin typeface="Garamond"/>
                <a:cs typeface="Garamond"/>
              </a:rPr>
              <a:t>Con il termine Manierismo si indica anche quello stile letterario che, pur rimanendo all’interno della “maniera” tradizionale, la modifica a tal punto dall’interno da renderla irriconoscibile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1338017"/>
            <a:ext cx="4572000" cy="5355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latin typeface="Garamond"/>
                <a:cs typeface="Garamond"/>
              </a:rPr>
              <a:t>O sonno, o de la </a:t>
            </a:r>
            <a:r>
              <a:rPr lang="it-IT" dirty="0" err="1" smtClean="0">
                <a:latin typeface="Garamond"/>
                <a:cs typeface="Garamond"/>
              </a:rPr>
              <a:t>queta</a:t>
            </a:r>
            <a:r>
              <a:rPr lang="it-IT" dirty="0" smtClean="0">
                <a:latin typeface="Garamond"/>
                <a:cs typeface="Garamond"/>
              </a:rPr>
              <a:t>, umida, ombrosa</a:t>
            </a:r>
          </a:p>
          <a:p>
            <a:r>
              <a:rPr lang="it-IT" dirty="0" smtClean="0">
                <a:latin typeface="Garamond"/>
                <a:cs typeface="Garamond"/>
              </a:rPr>
              <a:t>notte placido figlio; o de’ mortali</a:t>
            </a:r>
          </a:p>
          <a:p>
            <a:r>
              <a:rPr lang="it-IT" dirty="0" smtClean="0">
                <a:latin typeface="Garamond"/>
                <a:cs typeface="Garamond"/>
              </a:rPr>
              <a:t>egri conforto, oblio dolce de’ mali</a:t>
            </a:r>
          </a:p>
          <a:p>
            <a:r>
              <a:rPr lang="it-IT" dirty="0" smtClean="0">
                <a:latin typeface="Garamond"/>
                <a:cs typeface="Garamond"/>
              </a:rPr>
              <a:t>sì gravi </a:t>
            </a:r>
            <a:r>
              <a:rPr lang="it-IT" dirty="0" err="1" smtClean="0">
                <a:latin typeface="Garamond"/>
                <a:cs typeface="Garamond"/>
              </a:rPr>
              <a:t>ond’è</a:t>
            </a:r>
            <a:r>
              <a:rPr lang="it-IT" dirty="0" smtClean="0">
                <a:latin typeface="Garamond"/>
                <a:cs typeface="Garamond"/>
              </a:rPr>
              <a:t> la vita aspra e noiosa;</a:t>
            </a:r>
          </a:p>
          <a:p>
            <a:endParaRPr lang="it-IT" dirty="0" smtClean="0">
              <a:latin typeface="Garamond"/>
              <a:cs typeface="Garamond"/>
            </a:endParaRPr>
          </a:p>
          <a:p>
            <a:r>
              <a:rPr lang="it-IT" dirty="0" smtClean="0">
                <a:latin typeface="Garamond"/>
                <a:cs typeface="Garamond"/>
              </a:rPr>
              <a:t>soccorri al core </a:t>
            </a:r>
            <a:r>
              <a:rPr lang="it-IT" dirty="0" err="1" smtClean="0">
                <a:latin typeface="Garamond"/>
                <a:cs typeface="Garamond"/>
              </a:rPr>
              <a:t>omai</a:t>
            </a:r>
            <a:r>
              <a:rPr lang="it-IT" dirty="0" smtClean="0">
                <a:latin typeface="Garamond"/>
                <a:cs typeface="Garamond"/>
              </a:rPr>
              <a:t>, che langue e posa</a:t>
            </a:r>
          </a:p>
          <a:p>
            <a:r>
              <a:rPr lang="it-IT" dirty="0" smtClean="0">
                <a:latin typeface="Garamond"/>
                <a:cs typeface="Garamond"/>
              </a:rPr>
              <a:t>non </a:t>
            </a:r>
            <a:r>
              <a:rPr lang="it-IT" dirty="0" err="1" smtClean="0">
                <a:latin typeface="Garamond"/>
                <a:cs typeface="Garamond"/>
              </a:rPr>
              <a:t>have</a:t>
            </a:r>
            <a:r>
              <a:rPr lang="it-IT" dirty="0" smtClean="0">
                <a:latin typeface="Garamond"/>
                <a:cs typeface="Garamond"/>
              </a:rPr>
              <a:t>, e queste membra stanche e frali</a:t>
            </a:r>
          </a:p>
          <a:p>
            <a:r>
              <a:rPr lang="it-IT" dirty="0" smtClean="0">
                <a:latin typeface="Garamond"/>
                <a:cs typeface="Garamond"/>
              </a:rPr>
              <a:t>solleva: a me </a:t>
            </a:r>
            <a:r>
              <a:rPr lang="it-IT" dirty="0" err="1" smtClean="0">
                <a:latin typeface="Garamond"/>
                <a:cs typeface="Garamond"/>
              </a:rPr>
              <a:t>ten</a:t>
            </a:r>
            <a:r>
              <a:rPr lang="it-IT" dirty="0" smtClean="0">
                <a:latin typeface="Garamond"/>
                <a:cs typeface="Garamond"/>
              </a:rPr>
              <a:t> vola, o sonno, e l’ali</a:t>
            </a:r>
          </a:p>
          <a:p>
            <a:r>
              <a:rPr lang="it-IT" dirty="0" smtClean="0">
                <a:latin typeface="Garamond"/>
                <a:cs typeface="Garamond"/>
              </a:rPr>
              <a:t>tue brune sovra me distendi e posa.</a:t>
            </a:r>
          </a:p>
          <a:p>
            <a:endParaRPr lang="it-IT" dirty="0" smtClean="0">
              <a:latin typeface="Garamond"/>
              <a:cs typeface="Garamond"/>
            </a:endParaRPr>
          </a:p>
          <a:p>
            <a:r>
              <a:rPr lang="it-IT" dirty="0" err="1" smtClean="0">
                <a:latin typeface="Garamond"/>
                <a:cs typeface="Garamond"/>
              </a:rPr>
              <a:t>Ov’è</a:t>
            </a:r>
            <a:r>
              <a:rPr lang="it-IT" dirty="0" smtClean="0">
                <a:latin typeface="Garamond"/>
                <a:cs typeface="Garamond"/>
              </a:rPr>
              <a:t> ’l silenzio che ’l dì fugge e ’l lume?</a:t>
            </a:r>
          </a:p>
          <a:p>
            <a:r>
              <a:rPr lang="it-IT" dirty="0" smtClean="0">
                <a:latin typeface="Garamond"/>
                <a:cs typeface="Garamond"/>
              </a:rPr>
              <a:t>E i lievi sogni, che con non </a:t>
            </a:r>
            <a:r>
              <a:rPr lang="it-IT" dirty="0" err="1" smtClean="0">
                <a:latin typeface="Garamond"/>
                <a:cs typeface="Garamond"/>
              </a:rPr>
              <a:t>secure</a:t>
            </a:r>
            <a:endParaRPr lang="it-IT" dirty="0" smtClean="0">
              <a:latin typeface="Garamond"/>
              <a:cs typeface="Garamond"/>
            </a:endParaRPr>
          </a:p>
          <a:p>
            <a:r>
              <a:rPr lang="it-IT" dirty="0" smtClean="0">
                <a:latin typeface="Garamond"/>
                <a:cs typeface="Garamond"/>
              </a:rPr>
              <a:t>vestigia di seguirti han per costume?</a:t>
            </a:r>
          </a:p>
          <a:p>
            <a:endParaRPr lang="it-IT" dirty="0" smtClean="0">
              <a:latin typeface="Garamond"/>
              <a:cs typeface="Garamond"/>
            </a:endParaRPr>
          </a:p>
          <a:p>
            <a:r>
              <a:rPr lang="it-IT" dirty="0" smtClean="0">
                <a:latin typeface="Garamond"/>
                <a:cs typeface="Garamond"/>
              </a:rPr>
              <a:t>Lasso, che ’</a:t>
            </a:r>
            <a:r>
              <a:rPr lang="it-IT" dirty="0" err="1" smtClean="0">
                <a:latin typeface="Garamond"/>
                <a:cs typeface="Garamond"/>
              </a:rPr>
              <a:t>nvan</a:t>
            </a:r>
            <a:r>
              <a:rPr lang="it-IT" dirty="0" smtClean="0">
                <a:latin typeface="Garamond"/>
                <a:cs typeface="Garamond"/>
              </a:rPr>
              <a:t> te chiamo, e queste oscure</a:t>
            </a:r>
          </a:p>
          <a:p>
            <a:r>
              <a:rPr lang="it-IT" dirty="0" smtClean="0">
                <a:latin typeface="Garamond"/>
                <a:cs typeface="Garamond"/>
              </a:rPr>
              <a:t>e gelide ombre </a:t>
            </a:r>
            <a:r>
              <a:rPr lang="it-IT" dirty="0" err="1" smtClean="0">
                <a:latin typeface="Garamond"/>
                <a:cs typeface="Garamond"/>
              </a:rPr>
              <a:t>invan</a:t>
            </a:r>
            <a:r>
              <a:rPr lang="it-IT" dirty="0" smtClean="0">
                <a:latin typeface="Garamond"/>
                <a:cs typeface="Garamond"/>
              </a:rPr>
              <a:t> lusingo. O piume</a:t>
            </a:r>
          </a:p>
          <a:p>
            <a:r>
              <a:rPr lang="it-IT" dirty="0" smtClean="0">
                <a:latin typeface="Garamond"/>
                <a:cs typeface="Garamond"/>
              </a:rPr>
              <a:t>d’asprezza colme! o notti acerbe e dure!</a:t>
            </a:r>
          </a:p>
          <a:p>
            <a:endParaRPr lang="it-IT" dirty="0" smtClean="0">
              <a:latin typeface="Garamond"/>
              <a:cs typeface="Garamond"/>
            </a:endParaRPr>
          </a:p>
          <a:p>
            <a:r>
              <a:rPr lang="it-IT" dirty="0" smtClean="0">
                <a:latin typeface="Garamond"/>
                <a:cs typeface="Garamond"/>
              </a:rPr>
              <a:t>[Giovanni della Casa, Rime]</a:t>
            </a:r>
            <a:endParaRPr lang="it-IT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938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600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855663"/>
            <a:ext cx="4311650" cy="1730375"/>
          </a:xfrm>
        </p:spPr>
        <p:txBody>
          <a:bodyPr/>
          <a:lstStyle/>
          <a:p>
            <a:r>
              <a:rPr lang="en-US" dirty="0" err="1" smtClean="0">
                <a:latin typeface="Garamond"/>
                <a:cs typeface="Garamond"/>
              </a:rPr>
              <a:t>All’aumentare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della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tensione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si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irrigidisce</a:t>
            </a:r>
            <a:r>
              <a:rPr lang="en-US" dirty="0" smtClean="0">
                <a:latin typeface="Garamond"/>
                <a:cs typeface="Garamond"/>
              </a:rPr>
              <a:t> la </a:t>
            </a:r>
            <a:r>
              <a:rPr lang="en-US" dirty="0" err="1" smtClean="0">
                <a:latin typeface="Garamond"/>
                <a:cs typeface="Garamond"/>
              </a:rPr>
              <a:t>regola</a:t>
            </a:r>
            <a:r>
              <a:rPr lang="en-US" dirty="0">
                <a:latin typeface="Garamond"/>
                <a:cs typeface="Garamond"/>
              </a:rPr>
              <a:t>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4279" y="3997814"/>
            <a:ext cx="4546440" cy="173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L’irrigidimento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della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regola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porta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ad un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aumento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della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tensione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1893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6000">
              <a:schemeClr val="tx2"/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781" y="84329"/>
            <a:ext cx="85816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cap="small" dirty="0" smtClean="0">
                <a:solidFill>
                  <a:schemeClr val="tx2"/>
                </a:solidFill>
                <a:latin typeface="Garamond"/>
                <a:cs typeface="Garamond"/>
              </a:rPr>
              <a:t>Il </a:t>
            </a:r>
            <a:r>
              <a:rPr lang="en-US" sz="3500" b="1" cap="small" dirty="0" err="1" smtClean="0">
                <a:solidFill>
                  <a:schemeClr val="tx2"/>
                </a:solidFill>
                <a:latin typeface="Garamond"/>
                <a:cs typeface="Garamond"/>
              </a:rPr>
              <a:t>manierismo</a:t>
            </a:r>
            <a:r>
              <a:rPr lang="en-US" sz="3500" b="1" cap="small" dirty="0" smtClean="0">
                <a:solidFill>
                  <a:schemeClr val="tx2"/>
                </a:solidFill>
                <a:latin typeface="Garamond"/>
                <a:cs typeface="Garamond"/>
              </a:rPr>
              <a:t> (</a:t>
            </a:r>
            <a:r>
              <a:rPr lang="en-US" sz="3500" b="1" cap="small" dirty="0" err="1" smtClean="0">
                <a:solidFill>
                  <a:schemeClr val="tx2"/>
                </a:solidFill>
                <a:latin typeface="Garamond"/>
                <a:cs typeface="Garamond"/>
              </a:rPr>
              <a:t>si</a:t>
            </a:r>
            <a:r>
              <a:rPr lang="en-US" sz="3500" b="1" cap="small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3500" b="1" cap="small" dirty="0" err="1" smtClean="0">
                <a:solidFill>
                  <a:schemeClr val="tx2"/>
                </a:solidFill>
                <a:latin typeface="Garamond"/>
                <a:cs typeface="Garamond"/>
              </a:rPr>
              <a:t>pensi</a:t>
            </a:r>
            <a:r>
              <a:rPr lang="en-US" sz="3500" b="1" cap="small" dirty="0" smtClean="0">
                <a:solidFill>
                  <a:schemeClr val="tx2"/>
                </a:solidFill>
                <a:latin typeface="Garamond"/>
                <a:cs typeface="Garamond"/>
              </a:rPr>
              <a:t> a Tasso) </a:t>
            </a:r>
            <a:r>
              <a:rPr lang="en-US" sz="3500" b="1" cap="small" dirty="0" err="1" smtClean="0">
                <a:solidFill>
                  <a:schemeClr val="tx2"/>
                </a:solidFill>
                <a:latin typeface="Garamond"/>
                <a:cs typeface="Garamond"/>
              </a:rPr>
              <a:t>nasce</a:t>
            </a:r>
            <a:r>
              <a:rPr lang="en-US" sz="3500" b="1" cap="small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</a:p>
          <a:p>
            <a:pPr algn="r"/>
            <a:r>
              <a:rPr lang="en-US" sz="3500" b="1" cap="small" dirty="0" smtClean="0">
                <a:solidFill>
                  <a:schemeClr val="tx2"/>
                </a:solidFill>
                <a:latin typeface="Garamond"/>
                <a:cs typeface="Garamond"/>
              </a:rPr>
              <a:t>da </a:t>
            </a:r>
            <a:r>
              <a:rPr lang="en-US" sz="3500" b="1" cap="small" dirty="0" err="1" smtClean="0">
                <a:solidFill>
                  <a:schemeClr val="tx2"/>
                </a:solidFill>
                <a:latin typeface="Garamond"/>
                <a:cs typeface="Garamond"/>
              </a:rPr>
              <a:t>questo</a:t>
            </a:r>
            <a:r>
              <a:rPr lang="en-US" sz="3500" b="1" cap="small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3500" b="1" cap="small" dirty="0" err="1" smtClean="0">
                <a:solidFill>
                  <a:schemeClr val="tx2"/>
                </a:solidFill>
                <a:latin typeface="Garamond"/>
                <a:cs typeface="Garamond"/>
              </a:rPr>
              <a:t>doppio</a:t>
            </a:r>
            <a:r>
              <a:rPr lang="en-US" sz="3500" b="1" cap="small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3500" b="1" cap="small" dirty="0" err="1" smtClean="0">
                <a:solidFill>
                  <a:schemeClr val="tx2"/>
                </a:solidFill>
                <a:latin typeface="Garamond"/>
                <a:cs typeface="Garamond"/>
              </a:rPr>
              <a:t>movimento</a:t>
            </a:r>
            <a:r>
              <a:rPr lang="en-US" sz="3500" b="1" cap="small" dirty="0" smtClean="0">
                <a:solidFill>
                  <a:schemeClr val="tx2"/>
                </a:solidFill>
                <a:latin typeface="Garamond"/>
                <a:cs typeface="Garamond"/>
              </a:rPr>
              <a:t>:</a:t>
            </a:r>
            <a:endParaRPr lang="en-US" sz="3500" b="1" cap="small" dirty="0">
              <a:solidFill>
                <a:schemeClr val="tx2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624" y="1947500"/>
            <a:ext cx="403554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Il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desiderio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di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seguire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dettami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e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norme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che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possano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essere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fonte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di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certezza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e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stabilità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di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fronte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alla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diffusa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incertezza</a:t>
            </a:r>
            <a:r>
              <a:rPr lang="en-US" sz="3500" dirty="0" smtClean="0">
                <a:solidFill>
                  <a:srgbClr val="2F1F58"/>
                </a:solidFill>
                <a:latin typeface="Garamond"/>
                <a:cs typeface="Garamond"/>
              </a:rPr>
              <a:t> e </a:t>
            </a:r>
            <a:r>
              <a:rPr lang="en-US" sz="3500" dirty="0" err="1" smtClean="0">
                <a:solidFill>
                  <a:srgbClr val="2F1F58"/>
                </a:solidFill>
                <a:latin typeface="Garamond"/>
                <a:cs typeface="Garamond"/>
              </a:rPr>
              <a:t>all’inquietudine</a:t>
            </a:r>
            <a:endParaRPr lang="en-US" sz="3500" dirty="0">
              <a:solidFill>
                <a:srgbClr val="2F1F58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7375" y="3878798"/>
            <a:ext cx="3902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L’impossibilià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di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esprimersi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totalmente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dentro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le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norme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prescelte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: non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si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vuole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abbandonarle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,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non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si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vuole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romperle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, ma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allo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stesso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tempo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risultano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strette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, non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adeguate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.</a:t>
            </a:r>
            <a:endParaRPr lang="en-US" sz="2200" dirty="0">
              <a:solidFill>
                <a:schemeClr val="bg2">
                  <a:lumMod val="20000"/>
                  <a:lumOff val="80000"/>
                </a:schemeClr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9231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ntorm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7"/>
            <a:ext cx="4151133" cy="6796012"/>
          </a:xfrm>
          <a:prstGeom prst="rect">
            <a:avLst/>
          </a:prstGeom>
        </p:spPr>
      </p:pic>
      <p:pic>
        <p:nvPicPr>
          <p:cNvPr id="3" name="Picture 2" descr="Copia di Pontormo2 p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19" y="351927"/>
            <a:ext cx="3525594" cy="322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8754" y="5679236"/>
            <a:ext cx="2422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1EEF9"/>
                </a:solidFill>
                <a:latin typeface="Garamond"/>
                <a:cs typeface="Garamond"/>
              </a:rPr>
              <a:t>Pontormo</a:t>
            </a:r>
            <a:r>
              <a:rPr lang="en-US" dirty="0" smtClean="0">
                <a:solidFill>
                  <a:srgbClr val="F1EEF9"/>
                </a:solidFill>
                <a:latin typeface="Garamond"/>
                <a:cs typeface="Garamond"/>
              </a:rPr>
              <a:t>,</a:t>
            </a:r>
          </a:p>
          <a:p>
            <a:r>
              <a:rPr lang="en-US" dirty="0" err="1" smtClean="0">
                <a:solidFill>
                  <a:srgbClr val="F1EEF9"/>
                </a:solidFill>
                <a:latin typeface="Garamond"/>
                <a:cs typeface="Garamond"/>
              </a:rPr>
              <a:t>Deposizione</a:t>
            </a:r>
            <a:r>
              <a:rPr lang="en-US" dirty="0" smtClean="0">
                <a:solidFill>
                  <a:srgbClr val="F1EEF9"/>
                </a:solidFill>
                <a:latin typeface="Garamond"/>
                <a:cs typeface="Garamond"/>
              </a:rPr>
              <a:t> </a:t>
            </a:r>
            <a:r>
              <a:rPr lang="en-US" dirty="0" err="1" smtClean="0">
                <a:solidFill>
                  <a:srgbClr val="F1EEF9"/>
                </a:solidFill>
                <a:latin typeface="Garamond"/>
                <a:cs typeface="Garamond"/>
              </a:rPr>
              <a:t>dalla</a:t>
            </a:r>
            <a:r>
              <a:rPr lang="en-US" dirty="0" smtClean="0">
                <a:solidFill>
                  <a:srgbClr val="F1EEF9"/>
                </a:solidFill>
                <a:latin typeface="Garamond"/>
                <a:cs typeface="Garamond"/>
              </a:rPr>
              <a:t> Croce,</a:t>
            </a:r>
          </a:p>
          <a:p>
            <a:r>
              <a:rPr lang="en-US" dirty="0" smtClean="0">
                <a:solidFill>
                  <a:srgbClr val="F1EEF9"/>
                </a:solidFill>
                <a:latin typeface="Garamond"/>
                <a:cs typeface="Garamond"/>
              </a:rPr>
              <a:t>Firenze, 1526-1528</a:t>
            </a:r>
            <a:endParaRPr lang="en-US" dirty="0">
              <a:solidFill>
                <a:srgbClr val="F1EEF9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885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small" dirty="0" smtClean="0">
                <a:latin typeface="+mj-lt"/>
                <a:cs typeface="Garamond"/>
              </a:rPr>
              <a:t>Manierismo in letteratura</a:t>
            </a:r>
            <a:endParaRPr lang="it-IT" cap="small" dirty="0">
              <a:latin typeface="+mj-lt"/>
              <a:cs typeface="Garamond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4294967295"/>
          </p:nvPr>
        </p:nvSpPr>
        <p:spPr>
          <a:xfrm>
            <a:off x="578380" y="1788583"/>
            <a:ext cx="7570787" cy="4289425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Garamond"/>
                <a:cs typeface="Garamond"/>
              </a:rPr>
              <a:t>Il termine è traslato dal lessico artistico.</a:t>
            </a:r>
          </a:p>
          <a:p>
            <a:r>
              <a:rPr lang="it-IT" dirty="0" smtClean="0">
                <a:latin typeface="Garamond"/>
                <a:cs typeface="Garamond"/>
              </a:rPr>
              <a:t>Fenomeno estremamente complesso:</a:t>
            </a:r>
          </a:p>
          <a:p>
            <a:pPr marL="0" indent="0">
              <a:buNone/>
            </a:pPr>
            <a:r>
              <a:rPr lang="it-IT" dirty="0" smtClean="0">
                <a:latin typeface="Garamond"/>
                <a:cs typeface="Garamond"/>
              </a:rPr>
              <a:t>Definiamo manierista la letteratura del secondo Cinquecento che si propone come </a:t>
            </a:r>
            <a:r>
              <a:rPr lang="it-IT" b="1" dirty="0" smtClean="0">
                <a:latin typeface="Garamond"/>
                <a:cs typeface="Garamond"/>
              </a:rPr>
              <a:t>continuazione</a:t>
            </a:r>
            <a:r>
              <a:rPr lang="it-IT" dirty="0" smtClean="0">
                <a:latin typeface="Garamond"/>
                <a:cs typeface="Garamond"/>
              </a:rPr>
              <a:t> e </a:t>
            </a:r>
            <a:r>
              <a:rPr lang="it-IT" b="1" dirty="0" smtClean="0">
                <a:latin typeface="Garamond"/>
                <a:cs typeface="Garamond"/>
              </a:rPr>
              <a:t>rielaborazione critica </a:t>
            </a:r>
            <a:r>
              <a:rPr lang="it-IT" dirty="0" smtClean="0">
                <a:latin typeface="Garamond"/>
                <a:cs typeface="Garamond"/>
              </a:rPr>
              <a:t>delle </a:t>
            </a:r>
            <a:r>
              <a:rPr lang="it-IT" b="1" cap="small" dirty="0" smtClean="0">
                <a:latin typeface="Garamond"/>
                <a:cs typeface="Garamond"/>
              </a:rPr>
              <a:t>esperienze rinascimentali</a:t>
            </a:r>
            <a:r>
              <a:rPr lang="it-IT" dirty="0" smtClean="0">
                <a:latin typeface="Garamond"/>
                <a:cs typeface="Garamond"/>
              </a:rPr>
              <a:t>. </a:t>
            </a:r>
            <a:r>
              <a:rPr lang="it-IT" dirty="0" err="1" smtClean="0">
                <a:latin typeface="Garamond"/>
                <a:cs typeface="Garamond"/>
              </a:rPr>
              <a:t>É</a:t>
            </a:r>
            <a:r>
              <a:rPr lang="it-IT" dirty="0" smtClean="0">
                <a:latin typeface="Garamond"/>
                <a:cs typeface="Garamond"/>
              </a:rPr>
              <a:t> un </a:t>
            </a:r>
            <a:r>
              <a:rPr lang="it-IT" b="1" cap="small" dirty="0" smtClean="0">
                <a:latin typeface="Garamond"/>
                <a:cs typeface="Garamond"/>
              </a:rPr>
              <a:t>ponte</a:t>
            </a:r>
            <a:r>
              <a:rPr lang="it-IT" dirty="0" smtClean="0">
                <a:latin typeface="Garamond"/>
                <a:cs typeface="Garamond"/>
              </a:rPr>
              <a:t> fra la tradizione  illustre e ammirata ma sentita ormai come irripetibile e l’incognita del moderno</a:t>
            </a:r>
          </a:p>
        </p:txBody>
      </p:sp>
    </p:spTree>
    <p:extLst>
      <p:ext uri="{BB962C8B-B14F-4D97-AF65-F5344CB8AC3E}">
        <p14:creationId xmlns:p14="http://schemas.microsoft.com/office/powerpoint/2010/main" val="361219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667" y="412411"/>
            <a:ext cx="8758423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Garamond"/>
              <a:cs typeface="Garamond"/>
            </a:endParaRPr>
          </a:p>
          <a:p>
            <a:endParaRPr lang="en-US" sz="5400" dirty="0" smtClean="0">
              <a:latin typeface="Garamond"/>
              <a:cs typeface="Garamond"/>
            </a:endParaRPr>
          </a:p>
          <a:p>
            <a:endParaRPr lang="it-IT" sz="5400" dirty="0" smtClean="0">
              <a:solidFill>
                <a:schemeClr val="tx2"/>
              </a:solidFill>
              <a:latin typeface="Garamond"/>
              <a:cs typeface="Garamond"/>
            </a:endParaRPr>
          </a:p>
          <a:p>
            <a:r>
              <a:rPr lang="it-IT" sz="5400" dirty="0" smtClean="0">
                <a:solidFill>
                  <a:schemeClr val="tx2"/>
                </a:solidFill>
                <a:latin typeface="Garamond"/>
                <a:cs typeface="Garamond"/>
              </a:rPr>
              <a:t>Il Manierismo è il corridoio </a:t>
            </a:r>
          </a:p>
          <a:p>
            <a:r>
              <a:rPr lang="it-IT" sz="5400" dirty="0" smtClean="0">
                <a:solidFill>
                  <a:schemeClr val="tx2"/>
                </a:solidFill>
                <a:latin typeface="Garamond"/>
                <a:cs typeface="Garamond"/>
              </a:rPr>
              <a:t>tra il Rinascimento e il Barocco</a:t>
            </a:r>
          </a:p>
          <a:p>
            <a:endParaRPr lang="en-US" sz="5400" dirty="0">
              <a:latin typeface="Garamond"/>
              <a:cs typeface="Garamond"/>
            </a:endParaRPr>
          </a:p>
          <a:p>
            <a:endParaRPr lang="en-US" sz="5400" dirty="0" smtClean="0">
              <a:latin typeface="Garamond"/>
              <a:cs typeface="Garamond"/>
            </a:endParaRPr>
          </a:p>
          <a:p>
            <a:endParaRPr lang="en-US" sz="5400" dirty="0">
              <a:latin typeface="Garamond"/>
              <a:cs typeface="Garamond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small" dirty="0">
                <a:latin typeface="+mj-lt"/>
                <a:cs typeface="Garamond"/>
              </a:rPr>
              <a:t>Manierismo in letteratura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733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cap="small" dirty="0" smtClean="0">
                <a:cs typeface="Garamond"/>
              </a:rPr>
              <a:t>Di cosa si tratta?</a:t>
            </a:r>
            <a:endParaRPr lang="it-IT" sz="6000" cap="small" dirty="0">
              <a:cs typeface="Garamon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t-IT" sz="3500" dirty="0" smtClean="0">
                <a:latin typeface="+mj-lt"/>
                <a:cs typeface="Garamond"/>
              </a:rPr>
              <a:t>Guardiamo ciò che conosciamo</a:t>
            </a:r>
            <a:endParaRPr lang="it-IT" sz="3500" dirty="0">
              <a:latin typeface="+mj-lt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679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31800"/>
            <a:ext cx="3612776" cy="644214"/>
          </a:xfrm>
        </p:spPr>
        <p:txBody>
          <a:bodyPr/>
          <a:lstStyle/>
          <a:p>
            <a:r>
              <a:rPr lang="en-US" cap="small" dirty="0" smtClean="0">
                <a:latin typeface="+mj-lt"/>
                <a:cs typeface="Garamond"/>
              </a:rPr>
              <a:t>Ariosto</a:t>
            </a:r>
            <a:endParaRPr lang="en-US" cap="small" dirty="0">
              <a:latin typeface="+mj-lt"/>
              <a:cs typeface="Garamon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33731" y="1719661"/>
            <a:ext cx="4278985" cy="411792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b="1" dirty="0">
                <a:latin typeface="Garamond"/>
                <a:cs typeface="Garamond"/>
              </a:rPr>
              <a:t>Ei ch’al cimiero, ed al dipinto </a:t>
            </a:r>
            <a:r>
              <a:rPr lang="it-IT" sz="1800" b="1" dirty="0" smtClean="0">
                <a:latin typeface="Garamond"/>
                <a:cs typeface="Garamond"/>
              </a:rPr>
              <a:t>scudo </a:t>
            </a:r>
            <a:endParaRPr lang="it-IT" sz="1800" b="1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b="1" dirty="0" smtClean="0">
                <a:latin typeface="Garamond"/>
                <a:cs typeface="Garamond"/>
              </a:rPr>
              <a:t>Non </a:t>
            </a:r>
            <a:r>
              <a:rPr lang="it-IT" sz="1800" b="1" dirty="0">
                <a:latin typeface="Garamond"/>
                <a:cs typeface="Garamond"/>
              </a:rPr>
              <a:t>badò prima, or, lei </a:t>
            </a:r>
            <a:r>
              <a:rPr lang="it-IT" sz="1800" b="1" dirty="0" err="1">
                <a:latin typeface="Garamond"/>
                <a:cs typeface="Garamond"/>
              </a:rPr>
              <a:t>veggendo</a:t>
            </a:r>
            <a:r>
              <a:rPr lang="it-IT" sz="1800" b="1" dirty="0" smtClean="0">
                <a:latin typeface="Garamond"/>
                <a:cs typeface="Garamond"/>
              </a:rPr>
              <a:t>,</a:t>
            </a:r>
            <a:r>
              <a:rPr lang="it-IT" sz="1800" b="1" dirty="0">
                <a:latin typeface="Garamond"/>
                <a:cs typeface="Garamond"/>
              </a:rPr>
              <a:t> </a:t>
            </a:r>
            <a:r>
              <a:rPr lang="it-IT" sz="1800" b="1" dirty="0" smtClean="0">
                <a:latin typeface="Garamond"/>
                <a:cs typeface="Garamond"/>
              </a:rPr>
              <a:t>impetra</a:t>
            </a:r>
            <a:r>
              <a:rPr lang="it-IT" sz="18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it-IT" sz="1800" b="1" dirty="0" smtClean="0">
                <a:latin typeface="Garamond"/>
                <a:cs typeface="Garamond"/>
              </a:rPr>
              <a:t>.</a:t>
            </a:r>
            <a:endParaRPr lang="it-IT" sz="1800" b="1" dirty="0">
              <a:latin typeface="Garamond"/>
              <a:cs typeface="Garamond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b="1" dirty="0">
                <a:latin typeface="Garamond"/>
                <a:cs typeface="Garamond"/>
              </a:rPr>
              <a:t>Ella, quanto può meglio, il capo </a:t>
            </a:r>
            <a:r>
              <a:rPr lang="it-IT" sz="1800" b="1" dirty="0" smtClean="0">
                <a:latin typeface="Garamond"/>
                <a:cs typeface="Garamond"/>
              </a:rPr>
              <a:t>ignudo </a:t>
            </a:r>
            <a:endParaRPr lang="it-IT" sz="1800" b="1" dirty="0">
              <a:solidFill>
                <a:srgbClr val="FF0000"/>
              </a:solidFill>
              <a:latin typeface="Garamond"/>
              <a:cs typeface="Garamond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b="1" dirty="0">
                <a:latin typeface="Garamond"/>
                <a:cs typeface="Garamond"/>
              </a:rPr>
              <a:t>Si ricopre, e l’assale; ed ei s’arretra.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b="1" dirty="0">
                <a:latin typeface="Garamond"/>
                <a:cs typeface="Garamond"/>
              </a:rPr>
              <a:t>Va contra gli altri, e ruota il ferro crudo;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b="1" dirty="0">
                <a:latin typeface="Garamond"/>
                <a:cs typeface="Garamond"/>
              </a:rPr>
              <a:t>Ma però da lei pace non impetra;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b="1" dirty="0">
                <a:latin typeface="Garamond"/>
                <a:cs typeface="Garamond"/>
              </a:rPr>
              <a:t>Che minacciosa il segue, e volgi, grida: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b="1" dirty="0">
                <a:latin typeface="Garamond"/>
                <a:cs typeface="Garamond"/>
              </a:rPr>
              <a:t>E di due morti in un punto lo sfida.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71088" y="1847422"/>
            <a:ext cx="3942173" cy="449008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it-IT" b="1" dirty="0" smtClean="0">
                <a:latin typeface="Garamond"/>
                <a:cs typeface="Garamond"/>
              </a:rPr>
              <a:t>E come quei che non </a:t>
            </a:r>
            <a:r>
              <a:rPr lang="it-IT" b="1" dirty="0" err="1" smtClean="0">
                <a:latin typeface="Garamond"/>
                <a:cs typeface="Garamond"/>
              </a:rPr>
              <a:t>sapean</a:t>
            </a:r>
            <a:r>
              <a:rPr lang="it-IT" b="1" dirty="0" smtClean="0">
                <a:latin typeface="Garamond"/>
                <a:cs typeface="Garamond"/>
              </a:rPr>
              <a:t> se l’una</a:t>
            </a:r>
          </a:p>
          <a:p>
            <a:pPr algn="l">
              <a:lnSpc>
                <a:spcPct val="150000"/>
              </a:lnSpc>
            </a:pPr>
            <a:r>
              <a:rPr lang="it-IT" b="1" dirty="0" smtClean="0">
                <a:latin typeface="Garamond"/>
                <a:cs typeface="Garamond"/>
              </a:rPr>
              <a:t>o l’altra via facesse la donzella (però che senza differenza alcuna  </a:t>
            </a:r>
            <a:r>
              <a:rPr lang="it-IT" b="1" dirty="0" err="1" smtClean="0">
                <a:latin typeface="Garamond"/>
                <a:cs typeface="Garamond"/>
              </a:rPr>
              <a:t>apparia</a:t>
            </a:r>
            <a:r>
              <a:rPr lang="it-IT" b="1" dirty="0" smtClean="0">
                <a:latin typeface="Garamond"/>
                <a:cs typeface="Garamond"/>
              </a:rPr>
              <a:t> in </a:t>
            </a:r>
            <a:r>
              <a:rPr lang="it-IT" b="1" dirty="0" err="1" smtClean="0">
                <a:latin typeface="Garamond"/>
                <a:cs typeface="Garamond"/>
              </a:rPr>
              <a:t>amendue</a:t>
            </a:r>
            <a:r>
              <a:rPr lang="it-IT" b="1" dirty="0" smtClean="0">
                <a:latin typeface="Garamond"/>
                <a:cs typeface="Garamond"/>
              </a:rPr>
              <a:t> l’orma novella),  si messero ad arbitrio di fortuna, Rinaldo a questa, il Saracino a quella.</a:t>
            </a:r>
          </a:p>
          <a:p>
            <a:pPr algn="l">
              <a:lnSpc>
                <a:spcPct val="150000"/>
              </a:lnSpc>
            </a:pPr>
            <a:r>
              <a:rPr lang="it-IT" b="1" dirty="0" smtClean="0">
                <a:latin typeface="Garamond"/>
                <a:cs typeface="Garamond"/>
              </a:rPr>
              <a:t>Pel bosco </a:t>
            </a:r>
            <a:r>
              <a:rPr lang="it-IT" b="1" dirty="0" err="1" smtClean="0">
                <a:latin typeface="Garamond"/>
                <a:cs typeface="Garamond"/>
              </a:rPr>
              <a:t>Ferraù</a:t>
            </a:r>
            <a:r>
              <a:rPr lang="it-IT" b="1" dirty="0" smtClean="0">
                <a:latin typeface="Garamond"/>
                <a:cs typeface="Garamond"/>
              </a:rPr>
              <a:t> molto s’avvolse,  e </a:t>
            </a:r>
            <a:r>
              <a:rPr lang="it-IT" b="1" dirty="0" err="1" smtClean="0">
                <a:latin typeface="Garamond"/>
                <a:cs typeface="Garamond"/>
              </a:rPr>
              <a:t>ritrovossi</a:t>
            </a:r>
            <a:r>
              <a:rPr lang="it-IT" b="1" dirty="0" smtClean="0">
                <a:latin typeface="Garamond"/>
                <a:cs typeface="Garamond"/>
              </a:rPr>
              <a:t> al fine onde si tolse.</a:t>
            </a:r>
            <a:endParaRPr lang="it-IT" b="1" dirty="0"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364" y="431800"/>
            <a:ext cx="939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small" dirty="0" smtClean="0">
                <a:latin typeface="+mj-lt"/>
                <a:cs typeface="Garamond"/>
              </a:rPr>
              <a:t>Tasso</a:t>
            </a:r>
            <a:endParaRPr lang="en-US" sz="3600" cap="small" dirty="0">
              <a:latin typeface="+mj-lt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9725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31800"/>
            <a:ext cx="3612776" cy="644214"/>
          </a:xfrm>
        </p:spPr>
        <p:txBody>
          <a:bodyPr/>
          <a:lstStyle/>
          <a:p>
            <a:r>
              <a:rPr lang="en-US" cap="small" dirty="0" smtClean="0">
                <a:latin typeface="+mj-lt"/>
                <a:cs typeface="Garamond"/>
              </a:rPr>
              <a:t>Ariosto</a:t>
            </a:r>
            <a:endParaRPr lang="en-US" cap="small" dirty="0">
              <a:latin typeface="+mj-lt"/>
              <a:cs typeface="Garamon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33731" y="1719661"/>
            <a:ext cx="4278985" cy="411792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dirty="0">
                <a:latin typeface="Garamond"/>
                <a:cs typeface="Garamond"/>
              </a:rPr>
              <a:t>Ei ch’al cimiero, ed al dipinto </a:t>
            </a:r>
            <a:r>
              <a:rPr lang="it-IT" sz="1800" dirty="0" smtClean="0">
                <a:latin typeface="Garamond"/>
                <a:cs typeface="Garamond"/>
              </a:rPr>
              <a:t>scudo </a:t>
            </a:r>
            <a:r>
              <a:rPr lang="it-IT" sz="1800" b="1" dirty="0" smtClean="0">
                <a:solidFill>
                  <a:srgbClr val="FF0000"/>
                </a:solidFill>
                <a:latin typeface="Garamond"/>
                <a:cs typeface="Garamond"/>
              </a:rPr>
              <a:t>/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dirty="0" smtClean="0">
                <a:latin typeface="Garamond"/>
                <a:cs typeface="Garamond"/>
              </a:rPr>
              <a:t>Non</a:t>
            </a:r>
            <a:r>
              <a:rPr lang="it-IT" sz="1800" dirty="0">
                <a:latin typeface="Garamond"/>
                <a:cs typeface="Garamond"/>
              </a:rPr>
              <a:t> </a:t>
            </a:r>
            <a:r>
              <a:rPr lang="it-IT" sz="1800" dirty="0" smtClean="0">
                <a:latin typeface="Garamond"/>
                <a:cs typeface="Garamond"/>
              </a:rPr>
              <a:t>badò prima</a:t>
            </a:r>
            <a:r>
              <a:rPr lang="it-IT" sz="1800" dirty="0">
                <a:latin typeface="Garamond"/>
                <a:cs typeface="Garamond"/>
              </a:rPr>
              <a:t>, or</a:t>
            </a:r>
            <a:r>
              <a:rPr lang="it-IT" sz="1800" dirty="0" smtClean="0">
                <a:latin typeface="Garamond"/>
                <a:cs typeface="Garamond"/>
              </a:rPr>
              <a:t>, lei </a:t>
            </a:r>
            <a:r>
              <a:rPr lang="it-IT" sz="1800" dirty="0" err="1" smtClean="0">
                <a:latin typeface="Garamond"/>
                <a:cs typeface="Garamond"/>
              </a:rPr>
              <a:t>veggendo</a:t>
            </a:r>
            <a:r>
              <a:rPr lang="it-IT" sz="1800" dirty="0" smtClean="0">
                <a:latin typeface="Garamond"/>
                <a:cs typeface="Garamond"/>
              </a:rPr>
              <a:t>, impetra</a:t>
            </a:r>
            <a:r>
              <a:rPr lang="it-IT" sz="1800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it-IT" sz="1800" dirty="0" smtClean="0">
                <a:latin typeface="Garamond"/>
                <a:cs typeface="Garamond"/>
              </a:rPr>
              <a:t>.</a:t>
            </a:r>
            <a:endParaRPr lang="it-IT" sz="1800" dirty="0">
              <a:latin typeface="Garamond"/>
              <a:cs typeface="Garamond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dirty="0">
                <a:latin typeface="Garamond"/>
                <a:cs typeface="Garamond"/>
              </a:rPr>
              <a:t>Ella, quanto può meglio, il capo </a:t>
            </a:r>
            <a:r>
              <a:rPr lang="it-IT" sz="1800" dirty="0" smtClean="0">
                <a:latin typeface="Garamond"/>
                <a:cs typeface="Garamond"/>
              </a:rPr>
              <a:t>ignudo </a:t>
            </a:r>
            <a:r>
              <a:rPr lang="it-IT" sz="1800" b="1" dirty="0" smtClean="0">
                <a:solidFill>
                  <a:srgbClr val="FF0000"/>
                </a:solidFill>
                <a:latin typeface="Garamond"/>
                <a:cs typeface="Garamond"/>
              </a:rPr>
              <a:t>/</a:t>
            </a:r>
            <a:endParaRPr lang="it-IT" sz="1800" b="1" dirty="0">
              <a:solidFill>
                <a:srgbClr val="FF0000"/>
              </a:solidFill>
              <a:latin typeface="Garamond"/>
              <a:cs typeface="Garamond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dirty="0">
                <a:latin typeface="Garamond"/>
                <a:cs typeface="Garamond"/>
              </a:rPr>
              <a:t>Si ricopre, e l’assale</a:t>
            </a:r>
            <a:r>
              <a:rPr lang="it-IT" sz="1800" dirty="0">
                <a:solidFill>
                  <a:srgbClr val="FF0000"/>
                </a:solidFill>
                <a:latin typeface="Garamond"/>
                <a:cs typeface="Garamond"/>
              </a:rPr>
              <a:t>;</a:t>
            </a:r>
            <a:r>
              <a:rPr lang="it-IT" sz="1800" dirty="0">
                <a:latin typeface="Garamond"/>
                <a:cs typeface="Garamond"/>
              </a:rPr>
              <a:t> ed ei s’arretra</a:t>
            </a:r>
            <a:r>
              <a:rPr lang="it-IT" sz="1800" dirty="0">
                <a:solidFill>
                  <a:srgbClr val="FF0000"/>
                </a:solidFill>
                <a:latin typeface="Garamond"/>
                <a:cs typeface="Garamond"/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dirty="0">
                <a:latin typeface="Garamond"/>
                <a:cs typeface="Garamond"/>
              </a:rPr>
              <a:t>Va contra gli altri, e ruota il ferro crudo</a:t>
            </a:r>
            <a:r>
              <a:rPr lang="it-IT" sz="1800" dirty="0">
                <a:solidFill>
                  <a:srgbClr val="FF0000"/>
                </a:solidFill>
                <a:latin typeface="Garamond"/>
                <a:cs typeface="Garamond"/>
              </a:rPr>
              <a:t>;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dirty="0">
                <a:latin typeface="Garamond"/>
                <a:cs typeface="Garamond"/>
              </a:rPr>
              <a:t>Ma però da lei pace non impetra</a:t>
            </a:r>
            <a:r>
              <a:rPr lang="it-IT" sz="1800" dirty="0" smtClean="0">
                <a:latin typeface="Garamond"/>
                <a:cs typeface="Garamond"/>
              </a:rPr>
              <a:t>;</a:t>
            </a:r>
            <a:endParaRPr lang="it-IT" sz="1800" dirty="0">
              <a:latin typeface="Garamond"/>
              <a:cs typeface="Garamond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dirty="0" smtClean="0">
                <a:latin typeface="Garamond"/>
                <a:cs typeface="Garamond"/>
              </a:rPr>
              <a:t>Che minacciosa il segue</a:t>
            </a:r>
            <a:r>
              <a:rPr lang="it-IT" sz="1800" dirty="0" smtClean="0">
                <a:solidFill>
                  <a:srgbClr val="FF0000"/>
                </a:solidFill>
                <a:latin typeface="Garamond"/>
                <a:cs typeface="Garamond"/>
              </a:rPr>
              <a:t>,</a:t>
            </a:r>
            <a:r>
              <a:rPr lang="it-IT" sz="1800" dirty="0" smtClean="0">
                <a:latin typeface="Garamond"/>
                <a:cs typeface="Garamond"/>
              </a:rPr>
              <a:t> e volgi</a:t>
            </a:r>
            <a:r>
              <a:rPr lang="it-IT" sz="1800" dirty="0" smtClean="0">
                <a:solidFill>
                  <a:srgbClr val="FF0000"/>
                </a:solidFill>
                <a:latin typeface="Garamond"/>
                <a:cs typeface="Garamond"/>
              </a:rPr>
              <a:t>,</a:t>
            </a:r>
            <a:r>
              <a:rPr lang="it-IT" sz="1800" dirty="0" smtClean="0">
                <a:latin typeface="Garamond"/>
                <a:cs typeface="Garamond"/>
              </a:rPr>
              <a:t> </a:t>
            </a:r>
            <a:r>
              <a:rPr lang="it-IT" sz="1800" u="sng" dirty="0" smtClean="0">
                <a:latin typeface="Garamond"/>
                <a:cs typeface="Garamond"/>
              </a:rPr>
              <a:t>grida</a:t>
            </a:r>
            <a:r>
              <a:rPr lang="it-IT" sz="1800" dirty="0" smtClean="0">
                <a:latin typeface="Garamond"/>
                <a:cs typeface="Garamond"/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it-IT" sz="1800" dirty="0" smtClean="0">
                <a:latin typeface="Garamond"/>
                <a:cs typeface="Garamond"/>
              </a:rPr>
              <a:t>E </a:t>
            </a:r>
            <a:r>
              <a:rPr lang="it-IT" sz="1800" dirty="0">
                <a:latin typeface="Garamond"/>
                <a:cs typeface="Garamond"/>
              </a:rPr>
              <a:t>di due morti in un punto lo sfida.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2124" y="1847422"/>
            <a:ext cx="4298748" cy="449008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it-IT" dirty="0" smtClean="0">
                <a:latin typeface="Garamond"/>
                <a:cs typeface="Garamond"/>
              </a:rPr>
              <a:t>E come quei che non </a:t>
            </a:r>
            <a:r>
              <a:rPr lang="it-IT" dirty="0" err="1" smtClean="0">
                <a:latin typeface="Garamond"/>
                <a:cs typeface="Garamond"/>
              </a:rPr>
              <a:t>sapean</a:t>
            </a:r>
            <a:r>
              <a:rPr lang="it-IT" dirty="0" smtClean="0">
                <a:latin typeface="Garamond"/>
                <a:cs typeface="Garamond"/>
              </a:rPr>
              <a:t> se l’una </a:t>
            </a:r>
          </a:p>
          <a:p>
            <a:pPr algn="l">
              <a:lnSpc>
                <a:spcPct val="150000"/>
              </a:lnSpc>
            </a:pPr>
            <a:r>
              <a:rPr lang="it-IT" dirty="0" smtClean="0">
                <a:latin typeface="Garamond"/>
                <a:cs typeface="Garamond"/>
              </a:rPr>
              <a:t>o l’altra via facesse la donzella (però che senza differenza alcuna  </a:t>
            </a:r>
            <a:r>
              <a:rPr lang="it-IT" dirty="0" err="1" smtClean="0">
                <a:latin typeface="Garamond"/>
                <a:cs typeface="Garamond"/>
              </a:rPr>
              <a:t>apparia</a:t>
            </a:r>
            <a:r>
              <a:rPr lang="it-IT" dirty="0" smtClean="0">
                <a:latin typeface="Garamond"/>
                <a:cs typeface="Garamond"/>
              </a:rPr>
              <a:t> in </a:t>
            </a:r>
            <a:r>
              <a:rPr lang="it-IT" dirty="0" err="1" smtClean="0">
                <a:latin typeface="Garamond"/>
                <a:cs typeface="Garamond"/>
              </a:rPr>
              <a:t>amendue</a:t>
            </a:r>
            <a:r>
              <a:rPr lang="it-IT" dirty="0" smtClean="0">
                <a:latin typeface="Garamond"/>
                <a:cs typeface="Garamond"/>
              </a:rPr>
              <a:t> l’orma novella),  si messero ad arbitrio di fortuna, Rinaldo a questa, il Saracino a quella.</a:t>
            </a:r>
          </a:p>
          <a:p>
            <a:pPr algn="l">
              <a:lnSpc>
                <a:spcPct val="150000"/>
              </a:lnSpc>
            </a:pPr>
            <a:r>
              <a:rPr lang="it-IT" dirty="0" smtClean="0">
                <a:latin typeface="Garamond"/>
                <a:cs typeface="Garamond"/>
              </a:rPr>
              <a:t>Pel bosco </a:t>
            </a:r>
            <a:r>
              <a:rPr lang="it-IT" dirty="0" err="1" smtClean="0">
                <a:latin typeface="Garamond"/>
                <a:cs typeface="Garamond"/>
              </a:rPr>
              <a:t>Ferraù</a:t>
            </a:r>
            <a:r>
              <a:rPr lang="it-IT" dirty="0" smtClean="0">
                <a:latin typeface="Garamond"/>
                <a:cs typeface="Garamond"/>
              </a:rPr>
              <a:t> molto s’avvolse,  e </a:t>
            </a:r>
            <a:r>
              <a:rPr lang="it-IT" dirty="0" err="1" smtClean="0">
                <a:latin typeface="Garamond"/>
                <a:cs typeface="Garamond"/>
              </a:rPr>
              <a:t>ritrovossi</a:t>
            </a:r>
            <a:r>
              <a:rPr lang="it-IT" dirty="0" smtClean="0">
                <a:latin typeface="Garamond"/>
                <a:cs typeface="Garamond"/>
              </a:rPr>
              <a:t> al fine onde si tolse.</a:t>
            </a:r>
            <a:endParaRPr lang="it-IT" dirty="0"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364" y="431800"/>
            <a:ext cx="939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small" dirty="0" smtClean="0">
                <a:latin typeface="+mj-lt"/>
                <a:cs typeface="Garamond"/>
              </a:rPr>
              <a:t>Tasso</a:t>
            </a:r>
            <a:endParaRPr lang="en-US" sz="3600" cap="small" dirty="0">
              <a:latin typeface="+mj-lt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3537" y="2318096"/>
            <a:ext cx="117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/>
                <a:cs typeface="Garamond"/>
              </a:rPr>
              <a:t> </a:t>
            </a:r>
            <a:r>
              <a:rPr lang="it-IT" dirty="0">
                <a:solidFill>
                  <a:srgbClr val="FF0000"/>
                </a:solidFill>
                <a:latin typeface="Garamond"/>
                <a:cs typeface="Garamond"/>
              </a:rPr>
              <a:t>impetra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7857" y="4286059"/>
            <a:ext cx="86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Garamond"/>
                <a:cs typeface="Garamond"/>
              </a:rPr>
              <a:t>impetra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54132" y="1962858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A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5460" y="2835707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A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4291" y="3684133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A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3852" y="2441707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1195" y="3259504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9320" y="4076971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6612" y="4587480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5916" y="4993445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7585" y="5251377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9985" y="4782856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1137" y="1839247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A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4232" y="2811285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A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8748" y="3789529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A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87419" y="2330307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42465" y="3295645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6193" y="4291414"/>
            <a:ext cx="5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0618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786</TotalTime>
  <Words>2052</Words>
  <Application>Microsoft Macintosh PowerPoint</Application>
  <PresentationFormat>On-screen Show (4:3)</PresentationFormat>
  <Paragraphs>246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Infusion</vt:lpstr>
      <vt:lpstr>Manierismo</vt:lpstr>
      <vt:lpstr>Manierismo</vt:lpstr>
      <vt:lpstr>Manierismo</vt:lpstr>
      <vt:lpstr>Manierismo</vt:lpstr>
      <vt:lpstr>Manierismo in letteratura</vt:lpstr>
      <vt:lpstr>Manierismo in letteratura</vt:lpstr>
      <vt:lpstr>Di cosa si tratta?</vt:lpstr>
      <vt:lpstr>Ariosto</vt:lpstr>
      <vt:lpstr>Ariosto</vt:lpstr>
      <vt:lpstr>Ariosto</vt:lpstr>
      <vt:lpstr>L’ottava di Tasso</vt:lpstr>
      <vt:lpstr>       Ma questa tensione è una completa novità?</vt:lpstr>
      <vt:lpstr>Rinascimento</vt:lpstr>
      <vt:lpstr>PowerPoint Presentation</vt:lpstr>
      <vt:lpstr>Classicismo  </vt:lpstr>
      <vt:lpstr>Ma il rinascimento è solo questo?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Michelangelo vediamo due diverse facce del Rinascimento</vt:lpstr>
      <vt:lpstr>PowerPoint Presentation</vt:lpstr>
      <vt:lpstr>PowerPoint Presentation</vt:lpstr>
      <vt:lpstr>PowerPoint Presentation</vt:lpstr>
      <vt:lpstr>In Michelangelo troviamo una tensione esistenziale, un anelito non risolto alla perfezione, una profonda solitudine e nostalgia che attraversano tutto il Rinascimento e che danno vita a quello che Raimondi ha definito  </vt:lpstr>
      <vt:lpstr>Rinascimeto inquieto </vt:lpstr>
      <vt:lpstr>Tensione</vt:lpstr>
      <vt:lpstr>Ma...</vt:lpstr>
      <vt:lpstr>Mondo ormai troppo complesso?</vt:lpstr>
      <vt:lpstr>Mondo ormai troppo complesso?</vt:lpstr>
      <vt:lpstr>E davanti a questa nuova incertezza e acuita inquietudine?</vt:lpstr>
      <vt:lpstr>Irrigidimento della regola in ogni ambito</vt:lpstr>
      <vt:lpstr>Aristotele</vt:lpstr>
      <vt:lpstr>Un vero e proprio apparato dottrinario</vt:lpstr>
      <vt:lpstr>Un vero e proprio apparato dottrinario</vt:lpstr>
      <vt:lpstr>All’aumentare della tensione si irrigidisce la regola.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Manierismo</dc:title>
  <dc:creator>cecilia</dc:creator>
  <cp:lastModifiedBy>cecilia</cp:lastModifiedBy>
  <cp:revision>66</cp:revision>
  <dcterms:created xsi:type="dcterms:W3CDTF">2015-02-15T14:55:52Z</dcterms:created>
  <dcterms:modified xsi:type="dcterms:W3CDTF">2015-02-16T10:03:27Z</dcterms:modified>
</cp:coreProperties>
</file>